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</p:sldIdLst>
  <p:sldSz cx="18300700" cy="10299700"/>
  <p:notesSz cx="18300700" cy="102997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0" Type="http://schemas.openxmlformats.org/officeDocument/2006/relationships/tableStyles" Target="tableStyles.xml"/><Relationship Id="rId2" Type="http://schemas.openxmlformats.org/officeDocument/2006/relationships/theme" Target="theme/theme1.xml"/><Relationship Id="rId19" Type="http://schemas.openxmlformats.org/officeDocument/2006/relationships/viewProps" Target="viewProps.xml"/><Relationship Id="rId18" Type="http://schemas.openxmlformats.org/officeDocument/2006/relationships/presProps" Target="presProps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2552" y="3192907"/>
            <a:ext cx="15555595" cy="21629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300" b="1" i="0">
                <a:solidFill>
                  <a:schemeClr val="tx1"/>
                </a:solidFill>
                <a:latin typeface="Cambria" panose="02040503050406030204"/>
                <a:cs typeface="Cambria" panose="0204050305040603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5105" y="5767832"/>
            <a:ext cx="12810490" cy="25749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50" b="0" i="0">
                <a:solidFill>
                  <a:schemeClr val="tx1"/>
                </a:solidFill>
                <a:latin typeface="Verdana" panose="020B0604030504040204"/>
                <a:cs typeface="Verdana" panose="020B0604030504040204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300" b="1" i="0">
                <a:solidFill>
                  <a:schemeClr val="tx1"/>
                </a:solidFill>
                <a:latin typeface="Cambria" panose="02040503050406030204"/>
                <a:cs typeface="Cambria" panose="0204050305040603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450" b="0" i="0">
                <a:solidFill>
                  <a:schemeClr val="tx1"/>
                </a:solidFill>
                <a:latin typeface="Verdana" panose="020B0604030504040204"/>
                <a:cs typeface="Verdana" panose="020B0604030504040204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300" b="1" i="0">
                <a:solidFill>
                  <a:schemeClr val="tx1"/>
                </a:solidFill>
                <a:latin typeface="Cambria" panose="02040503050406030204"/>
                <a:cs typeface="Cambria" panose="0204050305040603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5035" y="2368931"/>
            <a:ext cx="7960804" cy="6797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24860" y="2368931"/>
            <a:ext cx="7960804" cy="6797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300" b="1" i="0">
                <a:solidFill>
                  <a:schemeClr val="tx1"/>
                </a:solidFill>
                <a:latin typeface="Cambria" panose="02040503050406030204"/>
                <a:cs typeface="Cambria" panose="0204050305040603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7800594" y="-1"/>
            <a:ext cx="10488295" cy="10287000"/>
          </a:xfrm>
          <a:custGeom>
            <a:avLst/>
            <a:gdLst/>
            <a:ahLst/>
            <a:cxnLst/>
            <a:rect l="l" t="t" r="r" b="b"/>
            <a:pathLst>
              <a:path w="10488294" h="10287000">
                <a:moveTo>
                  <a:pt x="10487914" y="0"/>
                </a:moveTo>
                <a:lnTo>
                  <a:pt x="0" y="0"/>
                </a:lnTo>
                <a:lnTo>
                  <a:pt x="0" y="10287000"/>
                </a:lnTo>
                <a:lnTo>
                  <a:pt x="10487914" y="10287000"/>
                </a:lnTo>
                <a:lnTo>
                  <a:pt x="1048791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852534" y="299288"/>
            <a:ext cx="6595630" cy="5276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300" b="1" i="0">
                <a:solidFill>
                  <a:schemeClr val="tx1"/>
                </a:solidFill>
                <a:latin typeface="Cambria" panose="02040503050406030204"/>
                <a:cs typeface="Cambria" panose="0204050305040603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407004" y="4660100"/>
            <a:ext cx="9486690" cy="23075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50" b="0" i="0">
                <a:solidFill>
                  <a:schemeClr val="tx1"/>
                </a:solidFill>
                <a:latin typeface="Verdana" panose="020B0604030504040204"/>
                <a:cs typeface="Verdana" panose="020B0604030504040204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22238" y="9578721"/>
            <a:ext cx="5856224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5035" y="9578721"/>
            <a:ext cx="4209161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76505" y="9578721"/>
            <a:ext cx="4209161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44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5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9.png"/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image" Target="../media/image46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1.jpeg"/><Relationship Id="rId1" Type="http://schemas.openxmlformats.org/officeDocument/2006/relationships/image" Target="../media/image5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hyperlink" Target="mailto:suyashpandey9611@gmail.com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3.png"/><Relationship Id="rId1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7.png"/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jpe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jpeg"/><Relationship Id="rId4" Type="http://schemas.openxmlformats.org/officeDocument/2006/relationships/image" Target="../media/image16.png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26.jpeg"/><Relationship Id="rId7" Type="http://schemas.openxmlformats.org/officeDocument/2006/relationships/image" Target="../media/image25.png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19.jpe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34.png"/><Relationship Id="rId7" Type="http://schemas.openxmlformats.org/officeDocument/2006/relationships/image" Target="../media/image33.jpeg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8.png"/><Relationship Id="rId3" Type="http://schemas.openxmlformats.org/officeDocument/2006/relationships/image" Target="../media/image37.jpeg"/><Relationship Id="rId2" Type="http://schemas.openxmlformats.org/officeDocument/2006/relationships/image" Target="../media/image36.png"/><Relationship Id="rId1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image" Target="../media/image3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286163" y="1253090"/>
            <a:ext cx="9575165" cy="73755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25"/>
              </a:spcBef>
            </a:pPr>
            <a:r>
              <a:rPr sz="9650" b="1" spc="105" dirty="0">
                <a:solidFill>
                  <a:srgbClr val="FFFFFF"/>
                </a:solidFill>
                <a:latin typeface="Cambria" panose="02040503050406030204"/>
                <a:cs typeface="Cambria" panose="02040503050406030204"/>
              </a:rPr>
              <a:t>Enhancing</a:t>
            </a:r>
            <a:r>
              <a:rPr sz="9650" b="1" spc="125" dirty="0">
                <a:solidFill>
                  <a:srgbClr val="FFFFFF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9650" b="1" spc="254" dirty="0">
                <a:solidFill>
                  <a:srgbClr val="FFFFFF"/>
                </a:solidFill>
                <a:latin typeface="Cambria" panose="02040503050406030204"/>
                <a:cs typeface="Cambria" panose="02040503050406030204"/>
              </a:rPr>
              <a:t>Crop </a:t>
            </a:r>
            <a:r>
              <a:rPr sz="9650" b="1" dirty="0">
                <a:solidFill>
                  <a:srgbClr val="FFFFFF"/>
                </a:solidFill>
                <a:latin typeface="Cambria" panose="02040503050406030204"/>
                <a:cs typeface="Cambria" panose="02040503050406030204"/>
              </a:rPr>
              <a:t>Production</a:t>
            </a:r>
            <a:r>
              <a:rPr sz="9650" b="1" spc="310" dirty="0">
                <a:solidFill>
                  <a:srgbClr val="FFFFFF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9650" b="1" spc="-25" dirty="0">
                <a:solidFill>
                  <a:srgbClr val="FFFFFF"/>
                </a:solidFill>
                <a:latin typeface="Cambria" panose="02040503050406030204"/>
                <a:cs typeface="Cambria" panose="02040503050406030204"/>
              </a:rPr>
              <a:t>in </a:t>
            </a:r>
            <a:r>
              <a:rPr sz="9650" b="1" dirty="0">
                <a:solidFill>
                  <a:srgbClr val="FFFFFF"/>
                </a:solidFill>
                <a:latin typeface="Cambria" panose="02040503050406030204"/>
                <a:cs typeface="Cambria" panose="02040503050406030204"/>
              </a:rPr>
              <a:t>India:</a:t>
            </a:r>
            <a:r>
              <a:rPr sz="9650" b="1" spc="-200" dirty="0">
                <a:solidFill>
                  <a:srgbClr val="FFFFFF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9650" b="1" spc="125" dirty="0">
                <a:solidFill>
                  <a:srgbClr val="FFFFFF"/>
                </a:solidFill>
                <a:latin typeface="Cambria" panose="02040503050406030204"/>
                <a:cs typeface="Cambria" panose="02040503050406030204"/>
              </a:rPr>
              <a:t>A</a:t>
            </a:r>
            <a:r>
              <a:rPr sz="9650" b="1" spc="204" dirty="0">
                <a:solidFill>
                  <a:srgbClr val="FFFFFF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9650" b="1" spc="65" dirty="0">
                <a:solidFill>
                  <a:srgbClr val="FFFFFF"/>
                </a:solidFill>
                <a:latin typeface="Cambria" panose="02040503050406030204"/>
                <a:cs typeface="Cambria" panose="02040503050406030204"/>
              </a:rPr>
              <a:t>Machine </a:t>
            </a:r>
            <a:r>
              <a:rPr sz="9650" b="1" spc="50" dirty="0">
                <a:solidFill>
                  <a:srgbClr val="FFFFFF"/>
                </a:solidFill>
                <a:latin typeface="Cambria" panose="02040503050406030204"/>
                <a:cs typeface="Cambria" panose="02040503050406030204"/>
              </a:rPr>
              <a:t>Learning </a:t>
            </a:r>
            <a:r>
              <a:rPr sz="9650" b="1" spc="-10" dirty="0">
                <a:solidFill>
                  <a:srgbClr val="FFFFFF"/>
                </a:solidFill>
                <a:latin typeface="Cambria" panose="02040503050406030204"/>
                <a:cs typeface="Cambria" panose="02040503050406030204"/>
              </a:rPr>
              <a:t>Analysis</a:t>
            </a:r>
            <a:endParaRPr sz="9650">
              <a:latin typeface="Cambria" panose="02040503050406030204"/>
              <a:cs typeface="Cambria" panose="02040503050406030204"/>
            </a:endParaRPr>
          </a:p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334998" y="1143000"/>
            <a:ext cx="5122075" cy="800099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-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2289759" y="1270305"/>
            <a:ext cx="13649324" cy="7686674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261493" y="386359"/>
            <a:ext cx="5706110" cy="640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4000" b="0" spc="9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Dashboard</a:t>
            </a:r>
            <a:r>
              <a:rPr sz="4000" b="0" spc="-229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4000" b="0" spc="-5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of</a:t>
            </a:r>
            <a:r>
              <a:rPr sz="4000" b="0" spc="-254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4000" b="0" spc="-4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the</a:t>
            </a:r>
            <a:r>
              <a:rPr sz="4000" b="0" spc="-22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4000" b="0" spc="-2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project</a:t>
            </a:r>
            <a:endParaRPr sz="4000">
              <a:latin typeface="Trebuchet MS" panose="020B0603020202020204"/>
              <a:cs typeface="Trebuchet MS" panose="020B0603020202020204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1239918" y="2"/>
            <a:ext cx="7048500" cy="10259060"/>
            <a:chOff x="11239918" y="2"/>
            <a:chExt cx="7048500" cy="10259060"/>
          </a:xfrm>
        </p:grpSpPr>
        <p:sp>
          <p:nvSpPr>
            <p:cNvPr id="3" name="object 3"/>
            <p:cNvSpPr/>
            <p:nvPr/>
          </p:nvSpPr>
          <p:spPr>
            <a:xfrm>
              <a:off x="11239918" y="2"/>
              <a:ext cx="7048500" cy="10259060"/>
            </a:xfrm>
            <a:custGeom>
              <a:avLst/>
              <a:gdLst/>
              <a:ahLst/>
              <a:cxnLst/>
              <a:rect l="l" t="t" r="r" b="b"/>
              <a:pathLst>
                <a:path w="7048500" h="10259060">
                  <a:moveTo>
                    <a:pt x="7048080" y="0"/>
                  </a:moveTo>
                  <a:lnTo>
                    <a:pt x="0" y="0"/>
                  </a:lnTo>
                  <a:lnTo>
                    <a:pt x="0" y="10258678"/>
                  </a:lnTo>
                  <a:lnTo>
                    <a:pt x="7048080" y="10258678"/>
                  </a:lnTo>
                  <a:lnTo>
                    <a:pt x="704808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11954535" y="1133733"/>
              <a:ext cx="5819775" cy="8048623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243978" y="1868767"/>
            <a:ext cx="10713085" cy="69005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 indent="278130" algn="just">
              <a:lnSpc>
                <a:spcPct val="101000"/>
              </a:lnSpc>
              <a:spcBef>
                <a:spcPts val="85"/>
              </a:spcBef>
              <a:buAutoNum type="arabicPeriod"/>
              <a:tabLst>
                <a:tab pos="290830" algn="l"/>
              </a:tabLst>
            </a:pPr>
            <a:r>
              <a:rPr sz="2050" b="1" dirty="0">
                <a:latin typeface="Times New Roman" panose="02020603050405020304"/>
                <a:cs typeface="Times New Roman" panose="02020603050405020304"/>
              </a:rPr>
              <a:t>Overall</a:t>
            </a:r>
            <a:r>
              <a:rPr sz="2050" b="1" spc="3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50" b="1" spc="60" dirty="0">
                <a:latin typeface="Times New Roman" panose="02020603050405020304"/>
                <a:cs typeface="Times New Roman" panose="02020603050405020304"/>
              </a:rPr>
              <a:t>Production</a:t>
            </a:r>
            <a:r>
              <a:rPr sz="2050" b="1" spc="3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50" b="1" spc="60" dirty="0"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2050" b="1" spc="29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50" b="1" dirty="0">
                <a:latin typeface="Times New Roman" panose="02020603050405020304"/>
                <a:cs typeface="Times New Roman" panose="02020603050405020304"/>
              </a:rPr>
              <a:t>Area</a:t>
            </a:r>
            <a:r>
              <a:rPr sz="2050" b="1" spc="3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50" b="1" dirty="0">
                <a:latin typeface="Times New Roman" panose="02020603050405020304"/>
                <a:cs typeface="Times New Roman" panose="02020603050405020304"/>
              </a:rPr>
              <a:t>Summary:</a:t>
            </a:r>
            <a:r>
              <a:rPr sz="2050" b="1" spc="3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50" b="1" dirty="0">
                <a:latin typeface="Times New Roman" panose="02020603050405020304"/>
                <a:cs typeface="Times New Roman" panose="02020603050405020304"/>
              </a:rPr>
              <a:t>Total</a:t>
            </a:r>
            <a:r>
              <a:rPr sz="2050" b="1" spc="3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50" b="1" spc="60" dirty="0">
                <a:latin typeface="Times New Roman" panose="02020603050405020304"/>
                <a:cs typeface="Times New Roman" panose="02020603050405020304"/>
              </a:rPr>
              <a:t>crop</a:t>
            </a:r>
            <a:r>
              <a:rPr sz="2050" b="1" spc="3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50" b="1" spc="65" dirty="0">
                <a:latin typeface="Times New Roman" panose="02020603050405020304"/>
                <a:cs typeface="Times New Roman" panose="02020603050405020304"/>
              </a:rPr>
              <a:t>production</a:t>
            </a:r>
            <a:r>
              <a:rPr sz="2050" b="1" spc="3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50" b="1" spc="90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2050" b="1" spc="3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50" b="1" spc="-35" dirty="0">
                <a:latin typeface="Times New Roman" panose="02020603050405020304"/>
                <a:cs typeface="Times New Roman" panose="02020603050405020304"/>
              </a:rPr>
              <a:t>141.18</a:t>
            </a:r>
            <a:r>
              <a:rPr sz="2050" b="1" spc="3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50" b="1" spc="60" dirty="0">
                <a:latin typeface="Times New Roman" panose="02020603050405020304"/>
                <a:cs typeface="Times New Roman" panose="02020603050405020304"/>
              </a:rPr>
              <a:t>billion</a:t>
            </a:r>
            <a:r>
              <a:rPr sz="2050" b="1" spc="3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50" b="1" spc="55" dirty="0">
                <a:latin typeface="Times New Roman" panose="02020603050405020304"/>
                <a:cs typeface="Times New Roman" panose="02020603050405020304"/>
              </a:rPr>
              <a:t>units. </a:t>
            </a:r>
            <a:r>
              <a:rPr sz="2050" b="1" dirty="0">
                <a:latin typeface="Times New Roman" panose="02020603050405020304"/>
                <a:cs typeface="Times New Roman" panose="02020603050405020304"/>
              </a:rPr>
              <a:t>Total</a:t>
            </a:r>
            <a:r>
              <a:rPr sz="2050" b="1" spc="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50" b="1" dirty="0">
                <a:latin typeface="Times New Roman" panose="02020603050405020304"/>
                <a:cs typeface="Times New Roman" panose="02020603050405020304"/>
              </a:rPr>
              <a:t>area</a:t>
            </a:r>
            <a:r>
              <a:rPr sz="2050" b="1" spc="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50" b="1" spc="70" dirty="0">
                <a:latin typeface="Times New Roman" panose="02020603050405020304"/>
                <a:cs typeface="Times New Roman" panose="02020603050405020304"/>
              </a:rPr>
              <a:t>under</a:t>
            </a:r>
            <a:r>
              <a:rPr sz="2050" b="1" spc="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50" b="1" spc="45" dirty="0">
                <a:latin typeface="Times New Roman" panose="02020603050405020304"/>
                <a:cs typeface="Times New Roman" panose="02020603050405020304"/>
              </a:rPr>
              <a:t>cultivation</a:t>
            </a:r>
            <a:r>
              <a:rPr sz="2050" b="1" spc="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50" b="1" spc="90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2050" b="1" spc="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50" b="1" dirty="0">
                <a:latin typeface="Times New Roman" panose="02020603050405020304"/>
                <a:cs typeface="Times New Roman" panose="02020603050405020304"/>
              </a:rPr>
              <a:t>2.55</a:t>
            </a:r>
            <a:r>
              <a:rPr sz="2050" b="1" spc="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50" b="1" spc="60" dirty="0">
                <a:latin typeface="Times New Roman" panose="02020603050405020304"/>
                <a:cs typeface="Times New Roman" panose="02020603050405020304"/>
              </a:rPr>
              <a:t>billion</a:t>
            </a:r>
            <a:r>
              <a:rPr sz="2050" b="1" spc="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50" b="1" spc="65" dirty="0">
                <a:latin typeface="Times New Roman" panose="02020603050405020304"/>
                <a:cs typeface="Times New Roman" panose="02020603050405020304"/>
              </a:rPr>
              <a:t>units.</a:t>
            </a:r>
            <a:r>
              <a:rPr sz="2050" b="1" spc="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50" b="1" spc="50" dirty="0">
                <a:latin typeface="Times New Roman" panose="02020603050405020304"/>
                <a:cs typeface="Times New Roman" panose="02020603050405020304"/>
              </a:rPr>
              <a:t>There</a:t>
            </a:r>
            <a:r>
              <a:rPr sz="2050" b="1" spc="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50" b="1" dirty="0">
                <a:latin typeface="Times New Roman" panose="02020603050405020304"/>
                <a:cs typeface="Times New Roman" panose="02020603050405020304"/>
              </a:rPr>
              <a:t>are</a:t>
            </a:r>
            <a:r>
              <a:rPr sz="2050" b="1" spc="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50" b="1" spc="90" dirty="0">
                <a:latin typeface="Times New Roman" panose="02020603050405020304"/>
                <a:cs typeface="Times New Roman" panose="02020603050405020304"/>
              </a:rPr>
              <a:t>5</a:t>
            </a:r>
            <a:r>
              <a:rPr sz="2050" b="1" spc="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50" b="1" spc="65" dirty="0">
                <a:latin typeface="Times New Roman" panose="02020603050405020304"/>
                <a:cs typeface="Times New Roman" panose="02020603050405020304"/>
              </a:rPr>
              <a:t>distinct</a:t>
            </a:r>
            <a:r>
              <a:rPr sz="2050" b="1" spc="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50" b="1" spc="100" dirty="0">
                <a:latin typeface="Times New Roman" panose="02020603050405020304"/>
                <a:cs typeface="Times New Roman" panose="02020603050405020304"/>
              </a:rPr>
              <a:t>seasons</a:t>
            </a:r>
            <a:r>
              <a:rPr sz="2050" b="1" spc="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50" b="1" spc="60" dirty="0">
                <a:latin typeface="Times New Roman" panose="02020603050405020304"/>
                <a:cs typeface="Times New Roman" panose="02020603050405020304"/>
              </a:rPr>
              <a:t>and </a:t>
            </a:r>
            <a:r>
              <a:rPr sz="2050" b="1" dirty="0">
                <a:latin typeface="Times New Roman" panose="02020603050405020304"/>
                <a:cs typeface="Times New Roman" panose="02020603050405020304"/>
              </a:rPr>
              <a:t>33</a:t>
            </a:r>
            <a:r>
              <a:rPr sz="2050" b="1" spc="60" dirty="0">
                <a:latin typeface="Times New Roman" panose="02020603050405020304"/>
                <a:cs typeface="Times New Roman" panose="02020603050405020304"/>
              </a:rPr>
              <a:t> states </a:t>
            </a:r>
            <a:r>
              <a:rPr sz="2050" b="1" spc="55" dirty="0">
                <a:latin typeface="Times New Roman" panose="02020603050405020304"/>
                <a:cs typeface="Times New Roman" panose="02020603050405020304"/>
              </a:rPr>
              <a:t>represented.</a:t>
            </a:r>
            <a:endParaRPr sz="205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Times New Roman" panose="02020603050405020304"/>
              <a:buAutoNum type="arabicPeriod"/>
            </a:pPr>
            <a:endParaRPr sz="2050">
              <a:latin typeface="Times New Roman" panose="02020603050405020304"/>
              <a:cs typeface="Times New Roman" panose="02020603050405020304"/>
            </a:endParaRPr>
          </a:p>
          <a:p>
            <a:pPr marL="12700" marR="5080" indent="274320" algn="just">
              <a:lnSpc>
                <a:spcPct val="101000"/>
              </a:lnSpc>
              <a:buAutoNum type="arabicPeriod"/>
              <a:tabLst>
                <a:tab pos="287020" algn="l"/>
              </a:tabLst>
            </a:pPr>
            <a:r>
              <a:rPr sz="2050" b="1" dirty="0">
                <a:latin typeface="Times New Roman" panose="02020603050405020304"/>
                <a:cs typeface="Times New Roman" panose="02020603050405020304"/>
              </a:rPr>
              <a:t>Crop</a:t>
            </a:r>
            <a:r>
              <a:rPr sz="2050" b="1" spc="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50" b="1" spc="60" dirty="0">
                <a:latin typeface="Times New Roman" panose="02020603050405020304"/>
                <a:cs typeface="Times New Roman" panose="02020603050405020304"/>
              </a:rPr>
              <a:t>Distribution</a:t>
            </a:r>
            <a:r>
              <a:rPr sz="2050" b="1" spc="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50" b="1" dirty="0">
                <a:latin typeface="Times New Roman" panose="02020603050405020304"/>
                <a:cs typeface="Times New Roman" panose="02020603050405020304"/>
              </a:rPr>
              <a:t>by</a:t>
            </a:r>
            <a:r>
              <a:rPr sz="2050" b="1" spc="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50" b="1" spc="50" dirty="0">
                <a:latin typeface="Times New Roman" panose="02020603050405020304"/>
                <a:cs typeface="Times New Roman" panose="02020603050405020304"/>
              </a:rPr>
              <a:t>Season:</a:t>
            </a:r>
            <a:r>
              <a:rPr sz="2050" b="1" spc="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50" b="1" spc="5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050" b="1" spc="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50" b="1" spc="55" dirty="0">
                <a:latin typeface="Times New Roman" panose="02020603050405020304"/>
                <a:cs typeface="Times New Roman" panose="02020603050405020304"/>
              </a:rPr>
              <a:t>largest</a:t>
            </a:r>
            <a:r>
              <a:rPr sz="2050" b="1" spc="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50" b="1" spc="65" dirty="0">
                <a:latin typeface="Times New Roman" panose="02020603050405020304"/>
                <a:cs typeface="Times New Roman" panose="02020603050405020304"/>
              </a:rPr>
              <a:t>portion</a:t>
            </a:r>
            <a:r>
              <a:rPr sz="2050" b="1" spc="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50" b="1" spc="60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2050" b="1" spc="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50" b="1" spc="75" dirty="0">
                <a:latin typeface="Times New Roman" panose="02020603050405020304"/>
                <a:cs typeface="Times New Roman" panose="02020603050405020304"/>
              </a:rPr>
              <a:t>crops</a:t>
            </a:r>
            <a:r>
              <a:rPr sz="2050" b="1" spc="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50" b="1" spc="-45" dirty="0">
                <a:latin typeface="Times New Roman" panose="02020603050405020304"/>
                <a:cs typeface="Times New Roman" panose="02020603050405020304"/>
              </a:rPr>
              <a:t>(38.55%)</a:t>
            </a:r>
            <a:r>
              <a:rPr sz="2050" b="1" spc="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50" b="1" spc="90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2050" b="1" spc="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50" b="1" spc="70" dirty="0">
                <a:latin typeface="Times New Roman" panose="02020603050405020304"/>
                <a:cs typeface="Times New Roman" panose="02020603050405020304"/>
              </a:rPr>
              <a:t>grown</a:t>
            </a:r>
            <a:r>
              <a:rPr sz="2050" b="1" spc="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50" b="1" spc="70" dirty="0"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2050" b="1" spc="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50" b="1" spc="75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050" b="1" spc="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50" b="1" spc="-20" dirty="0">
                <a:latin typeface="Times New Roman" panose="02020603050405020304"/>
                <a:cs typeface="Times New Roman" panose="02020603050405020304"/>
              </a:rPr>
              <a:t>Rabi </a:t>
            </a:r>
            <a:r>
              <a:rPr sz="2050" b="1" spc="85" dirty="0">
                <a:latin typeface="Times New Roman" panose="02020603050405020304"/>
                <a:cs typeface="Times New Roman" panose="02020603050405020304"/>
              </a:rPr>
              <a:t>season.</a:t>
            </a:r>
            <a:r>
              <a:rPr sz="2050" b="1" spc="1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50" b="1" dirty="0">
                <a:latin typeface="Times New Roman" panose="02020603050405020304"/>
                <a:cs typeface="Times New Roman" panose="02020603050405020304"/>
              </a:rPr>
              <a:t>Other</a:t>
            </a:r>
            <a:r>
              <a:rPr sz="2050" b="1" spc="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50" b="1" spc="100" dirty="0">
                <a:latin typeface="Times New Roman" panose="02020603050405020304"/>
                <a:cs typeface="Times New Roman" panose="02020603050405020304"/>
              </a:rPr>
              <a:t>seasons</a:t>
            </a:r>
            <a:r>
              <a:rPr sz="2050" b="1" spc="10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50" b="1" spc="70" dirty="0">
                <a:latin typeface="Times New Roman" panose="02020603050405020304"/>
                <a:cs typeface="Times New Roman" panose="02020603050405020304"/>
              </a:rPr>
              <a:t>include</a:t>
            </a:r>
            <a:r>
              <a:rPr sz="2050" b="1" spc="1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50" b="1" dirty="0">
                <a:latin typeface="Times New Roman" panose="02020603050405020304"/>
                <a:cs typeface="Times New Roman" panose="02020603050405020304"/>
              </a:rPr>
              <a:t>Kharif</a:t>
            </a:r>
            <a:r>
              <a:rPr sz="2050" b="1" spc="1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50" b="1" spc="-75" dirty="0">
                <a:latin typeface="Times New Roman" panose="02020603050405020304"/>
                <a:cs typeface="Times New Roman" panose="02020603050405020304"/>
              </a:rPr>
              <a:t>(27.22%),</a:t>
            </a:r>
            <a:r>
              <a:rPr sz="2050" b="1" spc="1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50" b="1" dirty="0">
                <a:latin typeface="Times New Roman" panose="02020603050405020304"/>
                <a:cs typeface="Times New Roman" panose="02020603050405020304"/>
              </a:rPr>
              <a:t>Whole</a:t>
            </a:r>
            <a:r>
              <a:rPr sz="2050" b="1" spc="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50" b="1" spc="-10" dirty="0">
                <a:latin typeface="Times New Roman" panose="02020603050405020304"/>
                <a:cs typeface="Times New Roman" panose="02020603050405020304"/>
              </a:rPr>
              <a:t>Year</a:t>
            </a:r>
            <a:r>
              <a:rPr sz="2050" b="1" spc="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50" b="1" spc="-25" dirty="0">
                <a:latin typeface="Times New Roman" panose="02020603050405020304"/>
                <a:cs typeface="Times New Roman" panose="02020603050405020304"/>
              </a:rPr>
              <a:t>(5.03%),</a:t>
            </a:r>
            <a:r>
              <a:rPr sz="2050" b="1" spc="1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50" b="1" spc="75" dirty="0">
                <a:latin typeface="Times New Roman" panose="02020603050405020304"/>
                <a:cs typeface="Times New Roman" panose="02020603050405020304"/>
              </a:rPr>
              <a:t>Summer</a:t>
            </a:r>
            <a:r>
              <a:rPr sz="2050" b="1" spc="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50" b="1" spc="-45" dirty="0">
                <a:latin typeface="Times New Roman" panose="02020603050405020304"/>
                <a:cs typeface="Times New Roman" panose="02020603050405020304"/>
              </a:rPr>
              <a:t>(23.55%),</a:t>
            </a:r>
            <a:r>
              <a:rPr sz="2050" b="1" spc="1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50" b="1" spc="35" dirty="0">
                <a:latin typeface="Times New Roman" panose="02020603050405020304"/>
                <a:cs typeface="Times New Roman" panose="02020603050405020304"/>
              </a:rPr>
              <a:t>and </a:t>
            </a:r>
            <a:r>
              <a:rPr sz="2050" b="1" dirty="0">
                <a:latin typeface="Times New Roman" panose="02020603050405020304"/>
                <a:cs typeface="Times New Roman" panose="02020603050405020304"/>
              </a:rPr>
              <a:t>Autumn</a:t>
            </a:r>
            <a:r>
              <a:rPr sz="2050" b="1" spc="1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50" b="1" spc="-20" dirty="0">
                <a:latin typeface="Times New Roman" panose="02020603050405020304"/>
                <a:cs typeface="Times New Roman" panose="02020603050405020304"/>
              </a:rPr>
              <a:t>(0%).</a:t>
            </a:r>
            <a:endParaRPr sz="205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Times New Roman" panose="02020603050405020304"/>
              <a:buAutoNum type="arabicPeriod"/>
            </a:pPr>
            <a:endParaRPr sz="2050">
              <a:latin typeface="Times New Roman" panose="02020603050405020304"/>
              <a:cs typeface="Times New Roman" panose="02020603050405020304"/>
            </a:endParaRPr>
          </a:p>
          <a:p>
            <a:pPr marL="12700" marR="5080" indent="290195" algn="just">
              <a:lnSpc>
                <a:spcPct val="101000"/>
              </a:lnSpc>
              <a:buAutoNum type="arabicPeriod"/>
              <a:tabLst>
                <a:tab pos="302895" algn="l"/>
              </a:tabLst>
            </a:pPr>
            <a:r>
              <a:rPr sz="2050" b="1" dirty="0">
                <a:latin typeface="Times New Roman" panose="02020603050405020304"/>
                <a:cs typeface="Times New Roman" panose="02020603050405020304"/>
              </a:rPr>
              <a:t>Average</a:t>
            </a:r>
            <a:r>
              <a:rPr sz="2050" b="1" spc="3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50" b="1" dirty="0">
                <a:latin typeface="Times New Roman" panose="02020603050405020304"/>
                <a:cs typeface="Times New Roman" panose="02020603050405020304"/>
              </a:rPr>
              <a:t>Area</a:t>
            </a:r>
            <a:r>
              <a:rPr sz="2050" b="1" spc="40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50" b="1" dirty="0">
                <a:latin typeface="Times New Roman" panose="02020603050405020304"/>
                <a:cs typeface="Times New Roman" panose="02020603050405020304"/>
              </a:rPr>
              <a:t>by</a:t>
            </a:r>
            <a:r>
              <a:rPr sz="2050" b="1" spc="3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50" b="1" dirty="0">
                <a:latin typeface="Times New Roman" panose="02020603050405020304"/>
                <a:cs typeface="Times New Roman" panose="02020603050405020304"/>
              </a:rPr>
              <a:t>State:</a:t>
            </a:r>
            <a:r>
              <a:rPr sz="2050" b="1" spc="4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50" b="1" dirty="0">
                <a:latin typeface="Times New Roman" panose="02020603050405020304"/>
                <a:cs typeface="Times New Roman" panose="02020603050405020304"/>
              </a:rPr>
              <a:t>Punjab</a:t>
            </a:r>
            <a:r>
              <a:rPr sz="2050" b="1" spc="3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50" b="1" spc="75" dirty="0">
                <a:latin typeface="Times New Roman" panose="02020603050405020304"/>
                <a:cs typeface="Times New Roman" panose="02020603050405020304"/>
              </a:rPr>
              <a:t>has</a:t>
            </a:r>
            <a:r>
              <a:rPr sz="2050" b="1" spc="39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50" b="1" spc="75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050" b="1" spc="3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50" b="1" spc="80" dirty="0">
                <a:latin typeface="Times New Roman" panose="02020603050405020304"/>
                <a:cs typeface="Times New Roman" panose="02020603050405020304"/>
              </a:rPr>
              <a:t>highest</a:t>
            </a:r>
            <a:r>
              <a:rPr sz="2050" b="1" spc="3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50" b="1" dirty="0">
                <a:latin typeface="Times New Roman" panose="02020603050405020304"/>
                <a:cs typeface="Times New Roman" panose="02020603050405020304"/>
              </a:rPr>
              <a:t>average</a:t>
            </a:r>
            <a:r>
              <a:rPr sz="2050" b="1" spc="4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50" b="1" dirty="0">
                <a:latin typeface="Times New Roman" panose="02020603050405020304"/>
                <a:cs typeface="Times New Roman" panose="02020603050405020304"/>
              </a:rPr>
              <a:t>area</a:t>
            </a:r>
            <a:r>
              <a:rPr sz="2050" b="1" spc="4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50" b="1" spc="70" dirty="0">
                <a:latin typeface="Times New Roman" panose="02020603050405020304"/>
                <a:cs typeface="Times New Roman" panose="02020603050405020304"/>
              </a:rPr>
              <a:t>under</a:t>
            </a:r>
            <a:r>
              <a:rPr sz="2050" b="1" spc="3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50" b="1" spc="45" dirty="0">
                <a:latin typeface="Times New Roman" panose="02020603050405020304"/>
                <a:cs typeface="Times New Roman" panose="02020603050405020304"/>
              </a:rPr>
              <a:t>cultivation.</a:t>
            </a:r>
            <a:r>
              <a:rPr sz="2050" b="1" spc="4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50" b="1" spc="-10" dirty="0">
                <a:latin typeface="Times New Roman" panose="02020603050405020304"/>
                <a:cs typeface="Times New Roman" panose="02020603050405020304"/>
              </a:rPr>
              <a:t>Other </a:t>
            </a:r>
            <a:r>
              <a:rPr sz="2050" b="1" spc="55" dirty="0">
                <a:latin typeface="Times New Roman" panose="02020603050405020304"/>
                <a:cs typeface="Times New Roman" panose="02020603050405020304"/>
              </a:rPr>
              <a:t>notable</a:t>
            </a:r>
            <a:r>
              <a:rPr sz="2050" b="1" spc="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50" b="1" spc="70" dirty="0">
                <a:latin typeface="Times New Roman" panose="02020603050405020304"/>
                <a:cs typeface="Times New Roman" panose="02020603050405020304"/>
              </a:rPr>
              <a:t>states</a:t>
            </a:r>
            <a:r>
              <a:rPr sz="2050" b="1" spc="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50" b="1" spc="70" dirty="0">
                <a:latin typeface="Times New Roman" panose="02020603050405020304"/>
                <a:cs typeface="Times New Roman" panose="02020603050405020304"/>
              </a:rPr>
              <a:t>include</a:t>
            </a:r>
            <a:r>
              <a:rPr sz="2050" b="1" spc="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50" b="1" dirty="0">
                <a:latin typeface="Times New Roman" panose="02020603050405020304"/>
                <a:cs typeface="Times New Roman" panose="02020603050405020304"/>
              </a:rPr>
              <a:t>Maharashtra,</a:t>
            </a:r>
            <a:r>
              <a:rPr sz="2050" b="1" spc="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50" b="1" spc="-10" dirty="0">
                <a:latin typeface="Times New Roman" panose="02020603050405020304"/>
                <a:cs typeface="Times New Roman" panose="02020603050405020304"/>
              </a:rPr>
              <a:t>Uttar</a:t>
            </a:r>
            <a:r>
              <a:rPr sz="2050" b="1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50" b="1" spc="55" dirty="0">
                <a:latin typeface="Times New Roman" panose="02020603050405020304"/>
                <a:cs typeface="Times New Roman" panose="02020603050405020304"/>
              </a:rPr>
              <a:t>Pradesh,</a:t>
            </a:r>
            <a:r>
              <a:rPr sz="2050" b="1" spc="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50" b="1" dirty="0">
                <a:latin typeface="Times New Roman" panose="02020603050405020304"/>
                <a:cs typeface="Times New Roman" panose="02020603050405020304"/>
              </a:rPr>
              <a:t>Rajasthan,</a:t>
            </a:r>
            <a:r>
              <a:rPr sz="2050" b="1" spc="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50" b="1" dirty="0">
                <a:latin typeface="Times New Roman" panose="02020603050405020304"/>
                <a:cs typeface="Times New Roman" panose="02020603050405020304"/>
              </a:rPr>
              <a:t>Gujarat,</a:t>
            </a:r>
            <a:r>
              <a:rPr sz="2050" b="1" spc="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50" b="1" spc="60" dirty="0"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2050" b="1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50" b="1" dirty="0">
                <a:latin typeface="Times New Roman" panose="02020603050405020304"/>
                <a:cs typeface="Times New Roman" panose="02020603050405020304"/>
              </a:rPr>
              <a:t>Tamil</a:t>
            </a:r>
            <a:r>
              <a:rPr sz="2050" b="1" spc="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50" b="1" spc="-10" dirty="0">
                <a:latin typeface="Times New Roman" panose="02020603050405020304"/>
                <a:cs typeface="Times New Roman" panose="02020603050405020304"/>
              </a:rPr>
              <a:t>Nadu.</a:t>
            </a:r>
            <a:endParaRPr sz="205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260"/>
              </a:spcBef>
              <a:buFont typeface="Times New Roman" panose="02020603050405020304"/>
              <a:buAutoNum type="arabicPeriod"/>
            </a:pPr>
            <a:endParaRPr sz="2050">
              <a:latin typeface="Times New Roman" panose="02020603050405020304"/>
              <a:cs typeface="Times New Roman" panose="02020603050405020304"/>
            </a:endParaRPr>
          </a:p>
          <a:p>
            <a:pPr marL="12700" marR="5080" indent="328930" algn="just">
              <a:lnSpc>
                <a:spcPts val="2400"/>
              </a:lnSpc>
              <a:buAutoNum type="arabicPeriod"/>
              <a:tabLst>
                <a:tab pos="341630" algn="l"/>
              </a:tabLst>
            </a:pPr>
            <a:r>
              <a:rPr sz="2050" b="1" spc="60" dirty="0">
                <a:latin typeface="Times New Roman" panose="02020603050405020304"/>
                <a:cs typeface="Times New Roman" panose="02020603050405020304"/>
              </a:rPr>
              <a:t>Production</a:t>
            </a:r>
            <a:r>
              <a:rPr sz="2050" b="1" spc="4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50" b="1" spc="60" dirty="0">
                <a:latin typeface="Times New Roman" panose="02020603050405020304"/>
                <a:cs typeface="Times New Roman" panose="02020603050405020304"/>
              </a:rPr>
              <a:t>Trends</a:t>
            </a:r>
            <a:r>
              <a:rPr sz="2050" b="1" spc="4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50" b="1" dirty="0">
                <a:latin typeface="Times New Roman" panose="02020603050405020304"/>
                <a:cs typeface="Times New Roman" panose="02020603050405020304"/>
              </a:rPr>
              <a:t>Over</a:t>
            </a:r>
            <a:r>
              <a:rPr sz="2050" b="1" spc="409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50" b="1" spc="75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050" b="1" spc="4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50" b="1" dirty="0">
                <a:latin typeface="Times New Roman" panose="02020603050405020304"/>
                <a:cs typeface="Times New Roman" panose="02020603050405020304"/>
              </a:rPr>
              <a:t>Years:</a:t>
            </a:r>
            <a:r>
              <a:rPr sz="2050" b="1" spc="4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50" b="1" dirty="0">
                <a:latin typeface="Times New Roman" panose="02020603050405020304"/>
                <a:cs typeface="Times New Roman" panose="02020603050405020304"/>
              </a:rPr>
              <a:t>Crop</a:t>
            </a:r>
            <a:r>
              <a:rPr sz="2050" b="1" spc="4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50" b="1" spc="65" dirty="0">
                <a:latin typeface="Times New Roman" panose="02020603050405020304"/>
                <a:cs typeface="Times New Roman" panose="02020603050405020304"/>
              </a:rPr>
              <a:t>production</a:t>
            </a:r>
            <a:r>
              <a:rPr sz="2050" b="1" spc="4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50" b="1" dirty="0">
                <a:latin typeface="Times New Roman" panose="02020603050405020304"/>
                <a:cs typeface="Times New Roman" panose="02020603050405020304"/>
              </a:rPr>
              <a:t>data</a:t>
            </a:r>
            <a:r>
              <a:rPr sz="2050" b="1" spc="4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50" b="1" spc="85" dirty="0">
                <a:latin typeface="Times New Roman" panose="02020603050405020304"/>
                <a:cs typeface="Times New Roman" panose="02020603050405020304"/>
              </a:rPr>
              <a:t>spans</a:t>
            </a:r>
            <a:r>
              <a:rPr sz="2050" b="1" spc="4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50" b="1" spc="55" dirty="0">
                <a:latin typeface="Times New Roman" panose="02020603050405020304"/>
                <a:cs typeface="Times New Roman" panose="02020603050405020304"/>
              </a:rPr>
              <a:t>from</a:t>
            </a:r>
            <a:r>
              <a:rPr sz="2050" b="1" spc="4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50" b="1" dirty="0">
                <a:latin typeface="Times New Roman" panose="02020603050405020304"/>
                <a:cs typeface="Times New Roman" panose="02020603050405020304"/>
              </a:rPr>
              <a:t>1555</a:t>
            </a:r>
            <a:r>
              <a:rPr sz="2050" b="1" spc="4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50" b="1" spc="65" dirty="0"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2050" b="1" spc="4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50" b="1" spc="-10" dirty="0">
                <a:latin typeface="Times New Roman" panose="02020603050405020304"/>
                <a:cs typeface="Times New Roman" panose="02020603050405020304"/>
              </a:rPr>
              <a:t>2015. </a:t>
            </a:r>
            <a:r>
              <a:rPr sz="2050" b="1" spc="60" dirty="0">
                <a:latin typeface="Times New Roman" panose="02020603050405020304"/>
                <a:cs typeface="Times New Roman" panose="02020603050405020304"/>
              </a:rPr>
              <a:t>Production</a:t>
            </a:r>
            <a:r>
              <a:rPr sz="2050" b="1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50" b="1" spc="55" dirty="0">
                <a:latin typeface="Times New Roman" panose="02020603050405020304"/>
                <a:cs typeface="Times New Roman" panose="02020603050405020304"/>
              </a:rPr>
              <a:t>peaked</a:t>
            </a:r>
            <a:r>
              <a:rPr sz="2050" b="1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50" b="1" spc="70" dirty="0"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2050" b="1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50" b="1" spc="75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050" b="1" dirty="0">
                <a:latin typeface="Times New Roman" panose="02020603050405020304"/>
                <a:cs typeface="Times New Roman" panose="02020603050405020304"/>
              </a:rPr>
              <a:t> early</a:t>
            </a:r>
            <a:r>
              <a:rPr sz="2050" b="1" spc="-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50" b="1" spc="175" dirty="0">
                <a:latin typeface="Times New Roman" panose="02020603050405020304"/>
                <a:cs typeface="Times New Roman" panose="02020603050405020304"/>
              </a:rPr>
              <a:t>2000s</a:t>
            </a:r>
            <a:r>
              <a:rPr sz="2050" b="1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50" b="1" spc="60" dirty="0"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2050" b="1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50" b="1" spc="75" dirty="0">
                <a:latin typeface="Times New Roman" panose="02020603050405020304"/>
                <a:cs typeface="Times New Roman" panose="02020603050405020304"/>
              </a:rPr>
              <a:t>then</a:t>
            </a:r>
            <a:r>
              <a:rPr sz="2050" b="1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50" b="1" spc="95" dirty="0">
                <a:latin typeface="Times New Roman" panose="02020603050405020304"/>
                <a:cs typeface="Times New Roman" panose="02020603050405020304"/>
              </a:rPr>
              <a:t>showed</a:t>
            </a:r>
            <a:r>
              <a:rPr sz="2050" b="1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50" b="1" spc="45" dirty="0">
                <a:latin typeface="Times New Roman" panose="02020603050405020304"/>
                <a:cs typeface="Times New Roman" panose="02020603050405020304"/>
              </a:rPr>
              <a:t>fluctuations.</a:t>
            </a:r>
            <a:endParaRPr sz="205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Font typeface="Times New Roman" panose="02020603050405020304"/>
              <a:buAutoNum type="arabicPeriod"/>
            </a:pPr>
            <a:endParaRPr sz="2050">
              <a:latin typeface="Times New Roman" panose="02020603050405020304"/>
              <a:cs typeface="Times New Roman" panose="02020603050405020304"/>
            </a:endParaRPr>
          </a:p>
          <a:p>
            <a:pPr marL="12700" marR="5080" indent="297815" algn="just">
              <a:lnSpc>
                <a:spcPct val="101000"/>
              </a:lnSpc>
              <a:buAutoNum type="arabicPeriod"/>
              <a:tabLst>
                <a:tab pos="310515" algn="l"/>
              </a:tabLst>
            </a:pPr>
            <a:r>
              <a:rPr sz="2050" b="1" spc="80" dirty="0">
                <a:latin typeface="Times New Roman" panose="02020603050405020304"/>
                <a:cs typeface="Times New Roman" panose="02020603050405020304"/>
              </a:rPr>
              <a:t>State-</a:t>
            </a:r>
            <a:r>
              <a:rPr sz="2050" b="1" spc="100" dirty="0">
                <a:latin typeface="Times New Roman" panose="02020603050405020304"/>
                <a:cs typeface="Times New Roman" panose="02020603050405020304"/>
              </a:rPr>
              <a:t>wise</a:t>
            </a:r>
            <a:r>
              <a:rPr sz="2050" b="1" spc="40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50" b="1" spc="45" dirty="0">
                <a:latin typeface="Times New Roman" panose="02020603050405020304"/>
                <a:cs typeface="Times New Roman" panose="02020603050405020304"/>
              </a:rPr>
              <a:t>Production:</a:t>
            </a:r>
            <a:r>
              <a:rPr sz="2050" b="1" spc="4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50" b="1" dirty="0">
                <a:latin typeface="Times New Roman" panose="02020603050405020304"/>
                <a:cs typeface="Times New Roman" panose="02020603050405020304"/>
              </a:rPr>
              <a:t>Uttar</a:t>
            </a:r>
            <a:r>
              <a:rPr sz="2050" b="1" spc="3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50" b="1" spc="60" dirty="0">
                <a:latin typeface="Times New Roman" panose="02020603050405020304"/>
                <a:cs typeface="Times New Roman" panose="02020603050405020304"/>
              </a:rPr>
              <a:t>Pradesh</a:t>
            </a:r>
            <a:r>
              <a:rPr sz="2050" b="1" spc="4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50" b="1" spc="60" dirty="0"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2050" b="1" spc="4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50" b="1" dirty="0">
                <a:latin typeface="Times New Roman" panose="02020603050405020304"/>
                <a:cs typeface="Times New Roman" panose="02020603050405020304"/>
              </a:rPr>
              <a:t>Punjab</a:t>
            </a:r>
            <a:r>
              <a:rPr sz="2050" b="1" spc="3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50" b="1" dirty="0">
                <a:latin typeface="Times New Roman" panose="02020603050405020304"/>
                <a:cs typeface="Times New Roman" panose="02020603050405020304"/>
              </a:rPr>
              <a:t>have</a:t>
            </a:r>
            <a:r>
              <a:rPr sz="2050" b="1" spc="3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50" b="1" spc="75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050" b="1" spc="3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50" b="1" spc="80" dirty="0">
                <a:latin typeface="Times New Roman" panose="02020603050405020304"/>
                <a:cs typeface="Times New Roman" panose="02020603050405020304"/>
              </a:rPr>
              <a:t>highest</a:t>
            </a:r>
            <a:r>
              <a:rPr sz="2050" b="1" spc="39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50" b="1" spc="60" dirty="0">
                <a:latin typeface="Times New Roman" panose="02020603050405020304"/>
                <a:cs typeface="Times New Roman" panose="02020603050405020304"/>
              </a:rPr>
              <a:t>crop</a:t>
            </a:r>
            <a:r>
              <a:rPr sz="2050" b="1" spc="4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50" b="1" spc="50" dirty="0">
                <a:latin typeface="Times New Roman" panose="02020603050405020304"/>
                <a:cs typeface="Times New Roman" panose="02020603050405020304"/>
              </a:rPr>
              <a:t>production. </a:t>
            </a:r>
            <a:r>
              <a:rPr sz="2050" b="1" dirty="0">
                <a:latin typeface="Times New Roman" panose="02020603050405020304"/>
                <a:cs typeface="Times New Roman" panose="02020603050405020304"/>
              </a:rPr>
              <a:t>Other</a:t>
            </a:r>
            <a:r>
              <a:rPr sz="2050" b="1" spc="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50" b="1" dirty="0">
                <a:latin typeface="Times New Roman" panose="02020603050405020304"/>
                <a:cs typeface="Times New Roman" panose="02020603050405020304"/>
              </a:rPr>
              <a:t>major</a:t>
            </a:r>
            <a:r>
              <a:rPr sz="2050" b="1" spc="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50" b="1" spc="70" dirty="0">
                <a:latin typeface="Times New Roman" panose="02020603050405020304"/>
                <a:cs typeface="Times New Roman" panose="02020603050405020304"/>
              </a:rPr>
              <a:t>producers</a:t>
            </a:r>
            <a:r>
              <a:rPr sz="2050" b="1" spc="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50" b="1" spc="70" dirty="0">
                <a:latin typeface="Times New Roman" panose="02020603050405020304"/>
                <a:cs typeface="Times New Roman" panose="02020603050405020304"/>
              </a:rPr>
              <a:t>include</a:t>
            </a:r>
            <a:r>
              <a:rPr sz="2050" b="1" spc="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50" b="1" dirty="0">
                <a:latin typeface="Times New Roman" panose="02020603050405020304"/>
                <a:cs typeface="Times New Roman" panose="02020603050405020304"/>
              </a:rPr>
              <a:t>Madhya</a:t>
            </a:r>
            <a:r>
              <a:rPr sz="2050" b="1" spc="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50" b="1" spc="55" dirty="0">
                <a:latin typeface="Times New Roman" panose="02020603050405020304"/>
                <a:cs typeface="Times New Roman" panose="02020603050405020304"/>
              </a:rPr>
              <a:t>Pradesh,</a:t>
            </a:r>
            <a:r>
              <a:rPr sz="2050" b="1" spc="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50" b="1" dirty="0">
                <a:latin typeface="Times New Roman" panose="02020603050405020304"/>
                <a:cs typeface="Times New Roman" panose="02020603050405020304"/>
              </a:rPr>
              <a:t>Karnataka,</a:t>
            </a:r>
            <a:r>
              <a:rPr sz="2050" b="1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50" b="1" dirty="0">
                <a:latin typeface="Times New Roman" panose="02020603050405020304"/>
                <a:cs typeface="Times New Roman" panose="02020603050405020304"/>
              </a:rPr>
              <a:t>Assam,</a:t>
            </a:r>
            <a:r>
              <a:rPr sz="2050" b="1" spc="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50" b="1" spc="60" dirty="0"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2050" b="1" spc="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50" b="1" spc="-10" dirty="0">
                <a:latin typeface="Times New Roman" panose="02020603050405020304"/>
                <a:cs typeface="Times New Roman" panose="02020603050405020304"/>
              </a:rPr>
              <a:t>Bihar.</a:t>
            </a:r>
            <a:endParaRPr sz="205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050">
              <a:latin typeface="Times New Roman" panose="02020603050405020304"/>
              <a:cs typeface="Times New Roman" panose="02020603050405020304"/>
            </a:endParaRPr>
          </a:p>
          <a:p>
            <a:pPr marL="12700" marR="5080" algn="just">
              <a:lnSpc>
                <a:spcPct val="101000"/>
              </a:lnSpc>
            </a:pPr>
            <a:r>
              <a:rPr sz="2050" b="1" spc="55" dirty="0">
                <a:latin typeface="Times New Roman" panose="02020603050405020304"/>
                <a:cs typeface="Times New Roman" panose="02020603050405020304"/>
              </a:rPr>
              <a:t>5.</a:t>
            </a:r>
            <a:r>
              <a:rPr sz="2050" b="1" spc="3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50" b="1" dirty="0">
                <a:latin typeface="Times New Roman" panose="02020603050405020304"/>
                <a:cs typeface="Times New Roman" panose="02020603050405020304"/>
              </a:rPr>
              <a:t>Crop</a:t>
            </a:r>
            <a:r>
              <a:rPr sz="2050" b="1" spc="2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50" b="1" dirty="0">
                <a:latin typeface="Times New Roman" panose="02020603050405020304"/>
                <a:cs typeface="Times New Roman" panose="02020603050405020304"/>
              </a:rPr>
              <a:t>Area</a:t>
            </a:r>
            <a:r>
              <a:rPr sz="2050" b="1" spc="2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50" b="1" dirty="0">
                <a:latin typeface="Times New Roman" panose="02020603050405020304"/>
                <a:cs typeface="Times New Roman" panose="02020603050405020304"/>
              </a:rPr>
              <a:t>Analysis:</a:t>
            </a:r>
            <a:r>
              <a:rPr sz="2050" b="1" spc="3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50" b="1" dirty="0">
                <a:latin typeface="Times New Roman" panose="02020603050405020304"/>
                <a:cs typeface="Times New Roman" panose="02020603050405020304"/>
              </a:rPr>
              <a:t>Rice</a:t>
            </a:r>
            <a:r>
              <a:rPr sz="2050" b="1" spc="3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50" b="1" spc="85" dirty="0">
                <a:latin typeface="Times New Roman" panose="02020603050405020304"/>
                <a:cs typeface="Times New Roman" panose="02020603050405020304"/>
              </a:rPr>
              <a:t>occupies</a:t>
            </a:r>
            <a:r>
              <a:rPr sz="2050" b="1" spc="3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50" b="1" spc="75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050" b="1" spc="3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50" b="1" spc="55" dirty="0">
                <a:latin typeface="Times New Roman" panose="02020603050405020304"/>
                <a:cs typeface="Times New Roman" panose="02020603050405020304"/>
              </a:rPr>
              <a:t>largest</a:t>
            </a:r>
            <a:r>
              <a:rPr sz="2050" b="1" spc="3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50" b="1" dirty="0">
                <a:latin typeface="Times New Roman" panose="02020603050405020304"/>
                <a:cs typeface="Times New Roman" panose="02020603050405020304"/>
              </a:rPr>
              <a:t>area</a:t>
            </a:r>
            <a:r>
              <a:rPr sz="2050" b="1" spc="3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50" b="1" spc="60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2050" b="1" spc="3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50" b="1" spc="45" dirty="0">
                <a:latin typeface="Times New Roman" panose="02020603050405020304"/>
                <a:cs typeface="Times New Roman" panose="02020603050405020304"/>
              </a:rPr>
              <a:t>cultivation,</a:t>
            </a:r>
            <a:r>
              <a:rPr sz="2050" b="1" spc="3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50" b="1" spc="60" dirty="0">
                <a:latin typeface="Times New Roman" panose="02020603050405020304"/>
                <a:cs typeface="Times New Roman" panose="02020603050405020304"/>
              </a:rPr>
              <a:t>followed</a:t>
            </a:r>
            <a:r>
              <a:rPr sz="2050" b="1" spc="3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50" b="1" dirty="0">
                <a:latin typeface="Times New Roman" panose="02020603050405020304"/>
                <a:cs typeface="Times New Roman" panose="02020603050405020304"/>
              </a:rPr>
              <a:t>by</a:t>
            </a:r>
            <a:r>
              <a:rPr sz="2050" b="1" spc="229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50" b="1" spc="-10" dirty="0">
                <a:latin typeface="Times New Roman" panose="02020603050405020304"/>
                <a:cs typeface="Times New Roman" panose="02020603050405020304"/>
              </a:rPr>
              <a:t>Wheat, </a:t>
            </a:r>
            <a:r>
              <a:rPr sz="2050" b="1" dirty="0">
                <a:latin typeface="Times New Roman" panose="02020603050405020304"/>
                <a:cs typeface="Times New Roman" panose="02020603050405020304"/>
              </a:rPr>
              <a:t>Cotton</a:t>
            </a:r>
            <a:r>
              <a:rPr sz="2050" b="1" spc="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50" b="1" dirty="0">
                <a:latin typeface="Times New Roman" panose="02020603050405020304"/>
                <a:cs typeface="Times New Roman" panose="02020603050405020304"/>
              </a:rPr>
              <a:t>(lint),</a:t>
            </a:r>
            <a:r>
              <a:rPr sz="2050" b="1" spc="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50" b="1" dirty="0">
                <a:latin typeface="Times New Roman" panose="02020603050405020304"/>
                <a:cs typeface="Times New Roman" panose="02020603050405020304"/>
              </a:rPr>
              <a:t>Bajra,</a:t>
            </a:r>
            <a:r>
              <a:rPr sz="2050" b="1" spc="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50" b="1" spc="-20" dirty="0">
                <a:latin typeface="Times New Roman" panose="02020603050405020304"/>
                <a:cs typeface="Times New Roman" panose="02020603050405020304"/>
              </a:rPr>
              <a:t>Jowar,</a:t>
            </a:r>
            <a:r>
              <a:rPr sz="2050" b="1" spc="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50" b="1" spc="45" dirty="0">
                <a:latin typeface="Times New Roman" panose="02020603050405020304"/>
                <a:cs typeface="Times New Roman" panose="02020603050405020304"/>
              </a:rPr>
              <a:t>Soyabean,</a:t>
            </a:r>
            <a:r>
              <a:rPr sz="2050" b="1" spc="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50" b="1" dirty="0">
                <a:latin typeface="Times New Roman" panose="02020603050405020304"/>
                <a:cs typeface="Times New Roman" panose="02020603050405020304"/>
              </a:rPr>
              <a:t>Maize,</a:t>
            </a:r>
            <a:r>
              <a:rPr sz="2050" b="1" spc="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50" b="1" spc="60" dirty="0"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2050" b="1" spc="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50" b="1" spc="-10" dirty="0">
                <a:latin typeface="Times New Roman" panose="02020603050405020304"/>
                <a:cs typeface="Times New Roman" panose="02020603050405020304"/>
              </a:rPr>
              <a:t>Gram.</a:t>
            </a:r>
            <a:endParaRPr sz="205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120"/>
              </a:spcBef>
            </a:pPr>
            <a:endParaRPr sz="2050">
              <a:latin typeface="Times New Roman" panose="02020603050405020304"/>
              <a:cs typeface="Times New Roman" panose="02020603050405020304"/>
            </a:endParaRPr>
          </a:p>
          <a:p>
            <a:pPr marL="12700" marR="5080">
              <a:lnSpc>
                <a:spcPct val="101000"/>
              </a:lnSpc>
            </a:pPr>
            <a:r>
              <a:rPr sz="2050" b="1" spc="45" dirty="0">
                <a:latin typeface="Times New Roman" panose="02020603050405020304"/>
                <a:cs typeface="Times New Roman" panose="02020603050405020304"/>
              </a:rPr>
              <a:t>7.District-</a:t>
            </a:r>
            <a:r>
              <a:rPr sz="2050" b="1" spc="100" dirty="0">
                <a:latin typeface="Times New Roman" panose="02020603050405020304"/>
                <a:cs typeface="Times New Roman" panose="02020603050405020304"/>
              </a:rPr>
              <a:t>wise</a:t>
            </a:r>
            <a:r>
              <a:rPr sz="2050" b="1" spc="3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50" b="1" dirty="0">
                <a:latin typeface="Times New Roman" panose="02020603050405020304"/>
                <a:cs typeface="Times New Roman" panose="02020603050405020304"/>
              </a:rPr>
              <a:t>Crop</a:t>
            </a:r>
            <a:r>
              <a:rPr sz="2050" b="1" spc="3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50" b="1" spc="45" dirty="0">
                <a:latin typeface="Times New Roman" panose="02020603050405020304"/>
                <a:cs typeface="Times New Roman" panose="02020603050405020304"/>
              </a:rPr>
              <a:t>Distribution:</a:t>
            </a:r>
            <a:r>
              <a:rPr sz="2050" b="1" spc="3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50" b="1" spc="60" dirty="0">
                <a:latin typeface="Times New Roman" panose="02020603050405020304"/>
                <a:cs typeface="Times New Roman" panose="02020603050405020304"/>
              </a:rPr>
              <a:t>Districts</a:t>
            </a:r>
            <a:r>
              <a:rPr sz="2050" b="1" spc="3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50" b="1" spc="65" dirty="0">
                <a:latin typeface="Times New Roman" panose="02020603050405020304"/>
                <a:cs typeface="Times New Roman" panose="02020603050405020304"/>
              </a:rPr>
              <a:t>growing</a:t>
            </a:r>
            <a:r>
              <a:rPr sz="2050" b="1" spc="3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50" b="1" dirty="0">
                <a:latin typeface="Times New Roman" panose="02020603050405020304"/>
                <a:cs typeface="Times New Roman" panose="02020603050405020304"/>
              </a:rPr>
              <a:t>dry</a:t>
            </a:r>
            <a:r>
              <a:rPr sz="2050" b="1" spc="2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50" b="1" spc="70" dirty="0">
                <a:latin typeface="Times New Roman" panose="02020603050405020304"/>
                <a:cs typeface="Times New Roman" panose="02020603050405020304"/>
              </a:rPr>
              <a:t>chillies</a:t>
            </a:r>
            <a:r>
              <a:rPr sz="2050" b="1" spc="30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50" b="1" dirty="0">
                <a:latin typeface="Times New Roman" panose="02020603050405020304"/>
                <a:cs typeface="Times New Roman" panose="02020603050405020304"/>
              </a:rPr>
              <a:t>have</a:t>
            </a:r>
            <a:r>
              <a:rPr sz="2050" b="1" spc="3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50" b="1" spc="75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050" b="1" spc="30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50" b="1" spc="80" dirty="0">
                <a:latin typeface="Times New Roman" panose="02020603050405020304"/>
                <a:cs typeface="Times New Roman" panose="02020603050405020304"/>
              </a:rPr>
              <a:t>highest</a:t>
            </a:r>
            <a:r>
              <a:rPr sz="2050" b="1" spc="3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50" b="1" spc="55" dirty="0">
                <a:latin typeface="Times New Roman" panose="02020603050405020304"/>
                <a:cs typeface="Times New Roman" panose="02020603050405020304"/>
              </a:rPr>
              <a:t>count. </a:t>
            </a:r>
            <a:r>
              <a:rPr sz="2050" b="1" dirty="0">
                <a:latin typeface="Times New Roman" panose="02020603050405020304"/>
                <a:cs typeface="Times New Roman" panose="02020603050405020304"/>
              </a:rPr>
              <a:t>Other</a:t>
            </a:r>
            <a:r>
              <a:rPr sz="2050" b="1" spc="-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50" b="1" spc="65" dirty="0">
                <a:latin typeface="Times New Roman" panose="02020603050405020304"/>
                <a:cs typeface="Times New Roman" panose="02020603050405020304"/>
              </a:rPr>
              <a:t>widely</a:t>
            </a:r>
            <a:r>
              <a:rPr sz="2050" b="1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50" b="1" spc="70" dirty="0">
                <a:latin typeface="Times New Roman" panose="02020603050405020304"/>
                <a:cs typeface="Times New Roman" panose="02020603050405020304"/>
              </a:rPr>
              <a:t>grown</a:t>
            </a:r>
            <a:r>
              <a:rPr sz="2050" b="1" spc="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50" b="1" spc="75" dirty="0">
                <a:latin typeface="Times New Roman" panose="02020603050405020304"/>
                <a:cs typeface="Times New Roman" panose="02020603050405020304"/>
              </a:rPr>
              <a:t>crops</a:t>
            </a:r>
            <a:r>
              <a:rPr sz="2050" b="1" spc="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50" b="1" spc="70" dirty="0">
                <a:latin typeface="Times New Roman" panose="02020603050405020304"/>
                <a:cs typeface="Times New Roman" panose="02020603050405020304"/>
              </a:rPr>
              <a:t>include</a:t>
            </a:r>
            <a:r>
              <a:rPr sz="2050" b="1" spc="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50" b="1" spc="60" dirty="0">
                <a:latin typeface="Times New Roman" panose="02020603050405020304"/>
                <a:cs typeface="Times New Roman" panose="02020603050405020304"/>
              </a:rPr>
              <a:t>Onion, Coconut,</a:t>
            </a:r>
            <a:r>
              <a:rPr sz="2050" b="1" spc="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50" b="1" dirty="0">
                <a:latin typeface="Times New Roman" panose="02020603050405020304"/>
                <a:cs typeface="Times New Roman" panose="02020603050405020304"/>
              </a:rPr>
              <a:t>Other</a:t>
            </a:r>
            <a:r>
              <a:rPr sz="2050" b="1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50" b="1" dirty="0">
                <a:latin typeface="Times New Roman" panose="02020603050405020304"/>
                <a:cs typeface="Times New Roman" panose="02020603050405020304"/>
              </a:rPr>
              <a:t>Rabi,</a:t>
            </a:r>
            <a:r>
              <a:rPr sz="2050" b="1" spc="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50" b="1" dirty="0">
                <a:latin typeface="Times New Roman" panose="02020603050405020304"/>
                <a:cs typeface="Times New Roman" panose="02020603050405020304"/>
              </a:rPr>
              <a:t>Ginger,</a:t>
            </a:r>
            <a:r>
              <a:rPr sz="2050" b="1" spc="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50" b="1" spc="60" dirty="0">
                <a:latin typeface="Times New Roman" panose="02020603050405020304"/>
                <a:cs typeface="Times New Roman" panose="02020603050405020304"/>
              </a:rPr>
              <a:t>and </a:t>
            </a:r>
            <a:r>
              <a:rPr sz="2050" b="1" dirty="0">
                <a:latin typeface="Times New Roman" panose="02020603050405020304"/>
                <a:cs typeface="Times New Roman" panose="02020603050405020304"/>
              </a:rPr>
              <a:t>Small</a:t>
            </a:r>
            <a:r>
              <a:rPr sz="2050" b="1" spc="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50" b="1" spc="-10" dirty="0">
                <a:latin typeface="Times New Roman" panose="02020603050405020304"/>
                <a:cs typeface="Times New Roman" panose="02020603050405020304"/>
              </a:rPr>
              <a:t>Millets.</a:t>
            </a:r>
            <a:endParaRPr sz="205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503437" y="812990"/>
            <a:ext cx="8553450" cy="640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4000" spc="55" dirty="0"/>
              <a:t>Some</a:t>
            </a:r>
            <a:r>
              <a:rPr sz="4000" spc="-15" dirty="0"/>
              <a:t> </a:t>
            </a:r>
            <a:r>
              <a:rPr sz="4000" dirty="0"/>
              <a:t>point</a:t>
            </a:r>
            <a:r>
              <a:rPr sz="4000" spc="-40" dirty="0"/>
              <a:t> </a:t>
            </a:r>
            <a:r>
              <a:rPr sz="4000" spc="-30" dirty="0"/>
              <a:t>related</a:t>
            </a:r>
            <a:r>
              <a:rPr sz="4000" spc="-60" dirty="0"/>
              <a:t> </a:t>
            </a:r>
            <a:r>
              <a:rPr sz="4000" dirty="0"/>
              <a:t>to</a:t>
            </a:r>
            <a:r>
              <a:rPr sz="4000" spc="-60" dirty="0"/>
              <a:t> </a:t>
            </a:r>
            <a:r>
              <a:rPr sz="4000" dirty="0"/>
              <a:t>the</a:t>
            </a:r>
            <a:r>
              <a:rPr sz="4000" spc="-15" dirty="0"/>
              <a:t> </a:t>
            </a:r>
            <a:r>
              <a:rPr sz="4000" spc="-10" dirty="0"/>
              <a:t>dashboard</a:t>
            </a:r>
            <a:endParaRPr sz="40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0" y="0"/>
            <a:ext cx="8124825" cy="1028699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877998" y="1126109"/>
            <a:ext cx="8648700" cy="1752600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231775" rIns="0" bIns="0" rtlCol="0">
            <a:spAutoFit/>
          </a:bodyPr>
          <a:lstStyle/>
          <a:p>
            <a:pPr marR="27940" algn="ctr">
              <a:lnSpc>
                <a:spcPct val="100000"/>
              </a:lnSpc>
              <a:spcBef>
                <a:spcPts val="1825"/>
              </a:spcBef>
            </a:pPr>
            <a:r>
              <a:rPr sz="5850" dirty="0">
                <a:solidFill>
                  <a:srgbClr val="FFFFFF"/>
                </a:solidFill>
              </a:rPr>
              <a:t>Future</a:t>
            </a:r>
            <a:r>
              <a:rPr sz="5850" spc="130" dirty="0">
                <a:solidFill>
                  <a:srgbClr val="FFFFFF"/>
                </a:solidFill>
              </a:rPr>
              <a:t> </a:t>
            </a:r>
            <a:r>
              <a:rPr sz="5850" spc="-10" dirty="0">
                <a:solidFill>
                  <a:srgbClr val="FFFFFF"/>
                </a:solidFill>
              </a:rPr>
              <a:t>Prospects</a:t>
            </a:r>
            <a:endParaRPr sz="585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324205" y="4334979"/>
            <a:ext cx="3492627" cy="30880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013493" y="4333367"/>
            <a:ext cx="3117291" cy="310413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117328" y="4782654"/>
            <a:ext cx="2768092" cy="30880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9396603" y="3316961"/>
            <a:ext cx="7572375" cy="22256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6035" marR="18415" algn="ctr">
              <a:lnSpc>
                <a:spcPct val="117000"/>
              </a:lnSpc>
              <a:spcBef>
                <a:spcPts val="95"/>
              </a:spcBef>
              <a:tabLst>
                <a:tab pos="3677285" algn="l"/>
                <a:tab pos="7329170" algn="l"/>
              </a:tabLst>
            </a:pPr>
            <a:r>
              <a:rPr sz="2450" spc="65" dirty="0">
                <a:latin typeface="Verdana" panose="020B0604030504040204"/>
                <a:cs typeface="Verdana" panose="020B0604030504040204"/>
              </a:rPr>
              <a:t>Looking</a:t>
            </a:r>
            <a:r>
              <a:rPr sz="2450" spc="-150" dirty="0">
                <a:latin typeface="Verdana" panose="020B0604030504040204"/>
                <a:cs typeface="Verdana" panose="020B0604030504040204"/>
              </a:rPr>
              <a:t> </a:t>
            </a:r>
            <a:r>
              <a:rPr sz="2450" spc="-30" dirty="0">
                <a:latin typeface="Verdana" panose="020B0604030504040204"/>
                <a:cs typeface="Verdana" panose="020B0604030504040204"/>
              </a:rPr>
              <a:t>ahead,</a:t>
            </a:r>
            <a:r>
              <a:rPr sz="2450" spc="-145" dirty="0">
                <a:latin typeface="Verdana" panose="020B0604030504040204"/>
                <a:cs typeface="Verdana" panose="020B0604030504040204"/>
              </a:rPr>
              <a:t> </a:t>
            </a:r>
            <a:r>
              <a:rPr sz="2450" spc="50" dirty="0">
                <a:latin typeface="Verdana" panose="020B0604030504040204"/>
                <a:cs typeface="Verdana" panose="020B0604030504040204"/>
              </a:rPr>
              <a:t>the</a:t>
            </a:r>
            <a:r>
              <a:rPr sz="2450" spc="-145" dirty="0">
                <a:latin typeface="Verdana" panose="020B0604030504040204"/>
                <a:cs typeface="Verdana" panose="020B0604030504040204"/>
              </a:rPr>
              <a:t> </a:t>
            </a:r>
            <a:r>
              <a:rPr sz="2450" dirty="0">
                <a:latin typeface="Verdana" panose="020B0604030504040204"/>
                <a:cs typeface="Verdana" panose="020B0604030504040204"/>
              </a:rPr>
              <a:t>integration</a:t>
            </a:r>
            <a:r>
              <a:rPr sz="2450" spc="-145" dirty="0">
                <a:latin typeface="Verdana" panose="020B0604030504040204"/>
                <a:cs typeface="Verdana" panose="020B0604030504040204"/>
              </a:rPr>
              <a:t> </a:t>
            </a:r>
            <a:r>
              <a:rPr sz="2450" dirty="0">
                <a:latin typeface="Verdana" panose="020B0604030504040204"/>
                <a:cs typeface="Verdana" panose="020B0604030504040204"/>
              </a:rPr>
              <a:t>of</a:t>
            </a:r>
            <a:r>
              <a:rPr sz="2450" spc="-145" dirty="0">
                <a:latin typeface="Verdana" panose="020B0604030504040204"/>
                <a:cs typeface="Verdana" panose="020B0604030504040204"/>
              </a:rPr>
              <a:t> </a:t>
            </a:r>
            <a:r>
              <a:rPr sz="2450" spc="65" dirty="0">
                <a:latin typeface="Verdana" panose="020B0604030504040204"/>
                <a:cs typeface="Verdana" panose="020B0604030504040204"/>
              </a:rPr>
              <a:t>machine </a:t>
            </a:r>
            <a:r>
              <a:rPr sz="2450" dirty="0">
                <a:latin typeface="Verdana" panose="020B0604030504040204"/>
                <a:cs typeface="Verdana" panose="020B0604030504040204"/>
              </a:rPr>
              <a:t>learning</a:t>
            </a:r>
            <a:r>
              <a:rPr sz="2450" spc="-95" dirty="0">
                <a:latin typeface="Verdana" panose="020B0604030504040204"/>
                <a:cs typeface="Verdana" panose="020B0604030504040204"/>
              </a:rPr>
              <a:t> </a:t>
            </a:r>
            <a:r>
              <a:rPr sz="2450" spc="55" dirty="0">
                <a:latin typeface="Verdana" panose="020B0604030504040204"/>
                <a:cs typeface="Verdana" panose="020B0604030504040204"/>
              </a:rPr>
              <a:t>in</a:t>
            </a:r>
            <a:r>
              <a:rPr sz="2450" spc="-95" dirty="0">
                <a:latin typeface="Verdana" panose="020B0604030504040204"/>
                <a:cs typeface="Verdana" panose="020B0604030504040204"/>
              </a:rPr>
              <a:t> </a:t>
            </a:r>
            <a:r>
              <a:rPr sz="2450" dirty="0">
                <a:latin typeface="Verdana" panose="020B0604030504040204"/>
                <a:cs typeface="Verdana" panose="020B0604030504040204"/>
              </a:rPr>
              <a:t>agriculture</a:t>
            </a:r>
            <a:r>
              <a:rPr sz="2450" spc="-90" dirty="0">
                <a:latin typeface="Verdana" panose="020B0604030504040204"/>
                <a:cs typeface="Verdana" panose="020B0604030504040204"/>
              </a:rPr>
              <a:t> </a:t>
            </a:r>
            <a:r>
              <a:rPr sz="2450" spc="50" dirty="0">
                <a:latin typeface="Verdana" panose="020B0604030504040204"/>
                <a:cs typeface="Verdana" panose="020B0604030504040204"/>
              </a:rPr>
              <a:t>holds</a:t>
            </a:r>
            <a:r>
              <a:rPr sz="2450" spc="-95" dirty="0">
                <a:latin typeface="Verdana" panose="020B0604030504040204"/>
                <a:cs typeface="Verdana" panose="020B0604030504040204"/>
              </a:rPr>
              <a:t> </a:t>
            </a:r>
            <a:r>
              <a:rPr sz="2450" spc="80" dirty="0">
                <a:latin typeface="Verdana" panose="020B0604030504040204"/>
                <a:cs typeface="Verdana" panose="020B0604030504040204"/>
              </a:rPr>
              <a:t>immense</a:t>
            </a:r>
            <a:r>
              <a:rPr sz="2450" spc="-95" dirty="0">
                <a:latin typeface="Verdana" panose="020B0604030504040204"/>
                <a:cs typeface="Verdana" panose="020B0604030504040204"/>
              </a:rPr>
              <a:t> </a:t>
            </a:r>
            <a:r>
              <a:rPr sz="2450" spc="-10" dirty="0">
                <a:latin typeface="Verdana" panose="020B0604030504040204"/>
                <a:cs typeface="Verdana" panose="020B0604030504040204"/>
              </a:rPr>
              <a:t>potential </a:t>
            </a:r>
            <a:r>
              <a:rPr sz="2450" spc="-25" dirty="0">
                <a:latin typeface="Verdana" panose="020B0604030504040204"/>
                <a:cs typeface="Verdana" panose="020B0604030504040204"/>
              </a:rPr>
              <a:t>for</a:t>
            </a:r>
            <a:r>
              <a:rPr sz="2450" dirty="0">
                <a:latin typeface="Verdana" panose="020B0604030504040204"/>
                <a:cs typeface="Verdana" panose="020B0604030504040204"/>
              </a:rPr>
              <a:t>	</a:t>
            </a:r>
            <a:r>
              <a:rPr sz="2450" spc="-415" dirty="0">
                <a:latin typeface="Verdana" panose="020B0604030504040204"/>
                <a:cs typeface="Verdana" panose="020B0604030504040204"/>
              </a:rPr>
              <a:t>,</a:t>
            </a:r>
            <a:r>
              <a:rPr sz="2450" dirty="0">
                <a:latin typeface="Verdana" panose="020B0604030504040204"/>
                <a:cs typeface="Verdana" panose="020B0604030504040204"/>
              </a:rPr>
              <a:t>	</a:t>
            </a:r>
            <a:r>
              <a:rPr sz="2450" spc="-415" dirty="0">
                <a:latin typeface="Verdana" panose="020B0604030504040204"/>
                <a:cs typeface="Verdana" panose="020B0604030504040204"/>
              </a:rPr>
              <a:t>,</a:t>
            </a:r>
            <a:endParaRPr sz="2450">
              <a:latin typeface="Verdana" panose="020B0604030504040204"/>
              <a:cs typeface="Verdana" panose="020B0604030504040204"/>
            </a:endParaRPr>
          </a:p>
          <a:p>
            <a:pPr marL="12700" marR="5080" algn="ctr">
              <a:lnSpc>
                <a:spcPct val="117000"/>
              </a:lnSpc>
              <a:spcBef>
                <a:spcPts val="75"/>
              </a:spcBef>
              <a:tabLst>
                <a:tab pos="3504565" algn="l"/>
              </a:tabLst>
            </a:pPr>
            <a:r>
              <a:rPr sz="2450" spc="50" dirty="0">
                <a:latin typeface="Verdana" panose="020B0604030504040204"/>
                <a:cs typeface="Verdana" panose="020B0604030504040204"/>
              </a:rPr>
              <a:t>and</a:t>
            </a:r>
            <a:r>
              <a:rPr sz="2450" dirty="0">
                <a:latin typeface="Verdana" panose="020B0604030504040204"/>
                <a:cs typeface="Verdana" panose="020B0604030504040204"/>
              </a:rPr>
              <a:t>	</a:t>
            </a:r>
            <a:r>
              <a:rPr sz="2450" spc="-365" dirty="0">
                <a:latin typeface="Verdana" panose="020B0604030504040204"/>
                <a:cs typeface="Verdana" panose="020B0604030504040204"/>
              </a:rPr>
              <a:t>.</a:t>
            </a:r>
            <a:r>
              <a:rPr sz="2450" spc="-165" dirty="0">
                <a:latin typeface="Verdana" panose="020B0604030504040204"/>
                <a:cs typeface="Verdana" panose="020B0604030504040204"/>
              </a:rPr>
              <a:t> </a:t>
            </a:r>
            <a:r>
              <a:rPr sz="2450" spc="-20" dirty="0">
                <a:latin typeface="Verdana" panose="020B0604030504040204"/>
                <a:cs typeface="Verdana" panose="020B0604030504040204"/>
              </a:rPr>
              <a:t>This</a:t>
            </a:r>
            <a:r>
              <a:rPr sz="2450" spc="-165" dirty="0">
                <a:latin typeface="Verdana" panose="020B0604030504040204"/>
                <a:cs typeface="Verdana" panose="020B0604030504040204"/>
              </a:rPr>
              <a:t> </a:t>
            </a:r>
            <a:r>
              <a:rPr sz="2450" dirty="0">
                <a:latin typeface="Verdana" panose="020B0604030504040204"/>
                <a:cs typeface="Verdana" panose="020B0604030504040204"/>
              </a:rPr>
              <a:t>slide</a:t>
            </a:r>
            <a:r>
              <a:rPr sz="2450" spc="-160" dirty="0">
                <a:latin typeface="Verdana" panose="020B0604030504040204"/>
                <a:cs typeface="Verdana" panose="020B0604030504040204"/>
              </a:rPr>
              <a:t> </a:t>
            </a:r>
            <a:r>
              <a:rPr sz="2450" dirty="0">
                <a:latin typeface="Verdana" panose="020B0604030504040204"/>
                <a:cs typeface="Verdana" panose="020B0604030504040204"/>
              </a:rPr>
              <a:t>will</a:t>
            </a:r>
            <a:r>
              <a:rPr sz="2450" spc="-165" dirty="0">
                <a:latin typeface="Verdana" panose="020B0604030504040204"/>
                <a:cs typeface="Verdana" panose="020B0604030504040204"/>
              </a:rPr>
              <a:t> </a:t>
            </a:r>
            <a:r>
              <a:rPr sz="2450" spc="-10" dirty="0">
                <a:latin typeface="Verdana" panose="020B0604030504040204"/>
                <a:cs typeface="Verdana" panose="020B0604030504040204"/>
              </a:rPr>
              <a:t>explore</a:t>
            </a:r>
            <a:r>
              <a:rPr sz="2450" spc="-160" dirty="0">
                <a:latin typeface="Verdana" panose="020B0604030504040204"/>
                <a:cs typeface="Verdana" panose="020B0604030504040204"/>
              </a:rPr>
              <a:t> </a:t>
            </a:r>
            <a:r>
              <a:rPr sz="2450" spc="25" dirty="0">
                <a:latin typeface="Verdana" panose="020B0604030504040204"/>
                <a:cs typeface="Verdana" panose="020B0604030504040204"/>
              </a:rPr>
              <a:t>the </a:t>
            </a:r>
            <a:r>
              <a:rPr sz="2450" dirty="0">
                <a:latin typeface="Verdana" panose="020B0604030504040204"/>
                <a:cs typeface="Verdana" panose="020B0604030504040204"/>
              </a:rPr>
              <a:t>future</a:t>
            </a:r>
            <a:r>
              <a:rPr sz="2450" spc="-35" dirty="0">
                <a:latin typeface="Verdana" panose="020B0604030504040204"/>
                <a:cs typeface="Verdana" panose="020B0604030504040204"/>
              </a:rPr>
              <a:t> </a:t>
            </a:r>
            <a:r>
              <a:rPr sz="2450" dirty="0">
                <a:latin typeface="Verdana" panose="020B0604030504040204"/>
                <a:cs typeface="Verdana" panose="020B0604030504040204"/>
              </a:rPr>
              <a:t>prospects</a:t>
            </a:r>
            <a:r>
              <a:rPr sz="2450" spc="-35" dirty="0">
                <a:latin typeface="Verdana" panose="020B0604030504040204"/>
                <a:cs typeface="Verdana" panose="020B0604030504040204"/>
              </a:rPr>
              <a:t> </a:t>
            </a:r>
            <a:r>
              <a:rPr sz="2450" spc="75" dirty="0">
                <a:latin typeface="Verdana" panose="020B0604030504040204"/>
                <a:cs typeface="Verdana" panose="020B0604030504040204"/>
              </a:rPr>
              <a:t>and</a:t>
            </a:r>
            <a:r>
              <a:rPr sz="2450" spc="-35" dirty="0">
                <a:latin typeface="Verdana" panose="020B0604030504040204"/>
                <a:cs typeface="Verdana" panose="020B0604030504040204"/>
              </a:rPr>
              <a:t> </a:t>
            </a:r>
            <a:r>
              <a:rPr sz="2450" dirty="0">
                <a:latin typeface="Verdana" panose="020B0604030504040204"/>
                <a:cs typeface="Verdana" panose="020B0604030504040204"/>
              </a:rPr>
              <a:t>opportunities</a:t>
            </a:r>
            <a:r>
              <a:rPr sz="2450" spc="-35" dirty="0">
                <a:latin typeface="Verdana" panose="020B0604030504040204"/>
                <a:cs typeface="Verdana" panose="020B0604030504040204"/>
              </a:rPr>
              <a:t> </a:t>
            </a:r>
            <a:r>
              <a:rPr sz="2450" spc="55" dirty="0">
                <a:latin typeface="Verdana" panose="020B0604030504040204"/>
                <a:cs typeface="Verdana" panose="020B0604030504040204"/>
              </a:rPr>
              <a:t>in</a:t>
            </a:r>
            <a:r>
              <a:rPr sz="2450" spc="-35" dirty="0">
                <a:latin typeface="Verdana" panose="020B0604030504040204"/>
                <a:cs typeface="Verdana" panose="020B0604030504040204"/>
              </a:rPr>
              <a:t> </a:t>
            </a:r>
            <a:r>
              <a:rPr sz="2450" dirty="0">
                <a:latin typeface="Verdana" panose="020B0604030504040204"/>
                <a:cs typeface="Verdana" panose="020B0604030504040204"/>
              </a:rPr>
              <a:t>this</a:t>
            </a:r>
            <a:r>
              <a:rPr sz="2450" spc="-35" dirty="0">
                <a:latin typeface="Verdana" panose="020B0604030504040204"/>
                <a:cs typeface="Verdana" panose="020B0604030504040204"/>
              </a:rPr>
              <a:t> </a:t>
            </a:r>
            <a:r>
              <a:rPr sz="2450" spc="-10" dirty="0">
                <a:latin typeface="Verdana" panose="020B0604030504040204"/>
                <a:cs typeface="Verdana" panose="020B0604030504040204"/>
              </a:rPr>
              <a:t>ﬁeld.</a:t>
            </a:r>
            <a:endParaRPr sz="2450">
              <a:latin typeface="Verdana" panose="020B0604030504040204"/>
              <a:cs typeface="Verdana" panose="020B0604030504040204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-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062485" y="2045976"/>
            <a:ext cx="5619115" cy="7842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4950" dirty="0">
                <a:solidFill>
                  <a:srgbClr val="FFFFFF"/>
                </a:solidFill>
              </a:rPr>
              <a:t>Policy</a:t>
            </a:r>
            <a:r>
              <a:rPr sz="4950" spc="-15" dirty="0">
                <a:solidFill>
                  <a:srgbClr val="FFFFFF"/>
                </a:solidFill>
              </a:rPr>
              <a:t> </a:t>
            </a:r>
            <a:r>
              <a:rPr sz="4950" spc="-10" dirty="0">
                <a:solidFill>
                  <a:srgbClr val="FFFFFF"/>
                </a:solidFill>
              </a:rPr>
              <a:t>Implications</a:t>
            </a:r>
            <a:endParaRPr sz="4950"/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2546127" y="3214382"/>
            <a:ext cx="2831514" cy="310413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1062169" y="3135224"/>
            <a:ext cx="5536565" cy="30695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4394200" algn="l"/>
              </a:tabLst>
            </a:pPr>
            <a:r>
              <a:rPr sz="2450" spc="-1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Effective</a:t>
            </a:r>
            <a:r>
              <a:rPr sz="245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	</a:t>
            </a:r>
            <a:r>
              <a:rPr sz="2450" spc="4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can</a:t>
            </a:r>
            <a:endParaRPr sz="2450">
              <a:latin typeface="Verdana" panose="020B0604030504040204"/>
              <a:cs typeface="Verdana" panose="020B0604030504040204"/>
            </a:endParaRPr>
          </a:p>
          <a:p>
            <a:pPr marL="12700" marR="5080">
              <a:lnSpc>
                <a:spcPct val="102000"/>
              </a:lnSpc>
            </a:pPr>
            <a:r>
              <a:rPr sz="2450" spc="-1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play</a:t>
            </a:r>
            <a:r>
              <a:rPr sz="2450" spc="-21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450" spc="-2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a</a:t>
            </a:r>
            <a:r>
              <a:rPr sz="2450" spc="-204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45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pivotal</a:t>
            </a:r>
            <a:r>
              <a:rPr sz="2450" spc="-204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450" spc="-1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role</a:t>
            </a:r>
            <a:r>
              <a:rPr sz="2450" spc="-204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450" spc="5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in</a:t>
            </a:r>
            <a:r>
              <a:rPr sz="2450" spc="-21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450" spc="7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promoting</a:t>
            </a:r>
            <a:r>
              <a:rPr sz="2450" spc="-204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450" spc="2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the </a:t>
            </a:r>
            <a:r>
              <a:rPr sz="2450" spc="6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adoption</a:t>
            </a:r>
            <a:r>
              <a:rPr sz="2450" spc="-14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45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of</a:t>
            </a:r>
            <a:r>
              <a:rPr sz="2450" spc="-13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450" spc="7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machine</a:t>
            </a:r>
            <a:r>
              <a:rPr sz="2450" spc="-13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45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learning</a:t>
            </a:r>
            <a:r>
              <a:rPr sz="2450" spc="-13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450" spc="3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in </a:t>
            </a:r>
            <a:r>
              <a:rPr sz="2450" spc="-1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agriculture.</a:t>
            </a:r>
            <a:r>
              <a:rPr sz="2450" spc="-14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450" spc="-2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This</a:t>
            </a:r>
            <a:r>
              <a:rPr sz="2450" spc="-14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45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slide</a:t>
            </a:r>
            <a:r>
              <a:rPr sz="2450" spc="-14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45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will</a:t>
            </a:r>
            <a:r>
              <a:rPr sz="2450" spc="-14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450" spc="-1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discuss </a:t>
            </a:r>
            <a:r>
              <a:rPr sz="2450" spc="5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the</a:t>
            </a:r>
            <a:r>
              <a:rPr sz="2450" spc="3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45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policy</a:t>
            </a:r>
            <a:r>
              <a:rPr sz="2450" spc="3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45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implications</a:t>
            </a:r>
            <a:r>
              <a:rPr sz="2450" spc="3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450" spc="5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and </a:t>
            </a:r>
            <a:r>
              <a:rPr sz="2450" spc="6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recommendations</a:t>
            </a:r>
            <a:r>
              <a:rPr sz="2450" spc="-10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450" spc="-2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for</a:t>
            </a:r>
            <a:r>
              <a:rPr sz="2450" spc="-9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45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creating</a:t>
            </a:r>
            <a:r>
              <a:rPr sz="2450" spc="-9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450" spc="-2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an </a:t>
            </a:r>
            <a:r>
              <a:rPr sz="2450" spc="6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enabling</a:t>
            </a:r>
            <a:r>
              <a:rPr sz="2450" spc="1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45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environment</a:t>
            </a:r>
            <a:r>
              <a:rPr sz="2450" spc="2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450" spc="-2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for </a:t>
            </a:r>
            <a:r>
              <a:rPr sz="2450" spc="5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technological</a:t>
            </a:r>
            <a:r>
              <a:rPr sz="2450" spc="-21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450" spc="-1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advancements.</a:t>
            </a:r>
            <a:endParaRPr sz="2450">
              <a:latin typeface="Verdana" panose="020B0604030504040204"/>
              <a:cs typeface="Verdana" panose="020B0604030504040204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99" cy="10286998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-1765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17061942" y="0"/>
                </a:lnTo>
                <a:lnTo>
                  <a:pt x="17061942" y="1225550"/>
                </a:lnTo>
                <a:lnTo>
                  <a:pt x="17061942" y="9061450"/>
                </a:lnTo>
                <a:lnTo>
                  <a:pt x="12092534" y="9061450"/>
                </a:lnTo>
                <a:lnTo>
                  <a:pt x="12092534" y="9057615"/>
                </a:lnTo>
                <a:lnTo>
                  <a:pt x="6195504" y="9057615"/>
                </a:lnTo>
                <a:lnTo>
                  <a:pt x="6195504" y="9061450"/>
                </a:lnTo>
                <a:lnTo>
                  <a:pt x="1225994" y="9061450"/>
                </a:lnTo>
                <a:lnTo>
                  <a:pt x="1225994" y="1225550"/>
                </a:lnTo>
                <a:lnTo>
                  <a:pt x="6195504" y="1225550"/>
                </a:lnTo>
                <a:lnTo>
                  <a:pt x="6195504" y="1230045"/>
                </a:lnTo>
                <a:lnTo>
                  <a:pt x="12092534" y="1230045"/>
                </a:lnTo>
                <a:lnTo>
                  <a:pt x="12092534" y="1225550"/>
                </a:lnTo>
                <a:lnTo>
                  <a:pt x="17061942" y="1225550"/>
                </a:lnTo>
                <a:lnTo>
                  <a:pt x="17061942" y="0"/>
                </a:lnTo>
                <a:lnTo>
                  <a:pt x="11815737" y="0"/>
                </a:lnTo>
                <a:lnTo>
                  <a:pt x="11815737" y="1828"/>
                </a:lnTo>
                <a:lnTo>
                  <a:pt x="6472263" y="1828"/>
                </a:lnTo>
                <a:lnTo>
                  <a:pt x="6472263" y="0"/>
                </a:lnTo>
                <a:lnTo>
                  <a:pt x="0" y="0"/>
                </a:lnTo>
                <a:lnTo>
                  <a:pt x="0" y="1225550"/>
                </a:lnTo>
                <a:lnTo>
                  <a:pt x="0" y="9061450"/>
                </a:lnTo>
                <a:lnTo>
                  <a:pt x="0" y="10287000"/>
                </a:lnTo>
                <a:lnTo>
                  <a:pt x="6472263" y="10287000"/>
                </a:lnTo>
                <a:lnTo>
                  <a:pt x="6472263" y="10285832"/>
                </a:lnTo>
                <a:lnTo>
                  <a:pt x="11815737" y="10285832"/>
                </a:lnTo>
                <a:lnTo>
                  <a:pt x="11815737" y="10287000"/>
                </a:lnTo>
                <a:lnTo>
                  <a:pt x="18288000" y="10287000"/>
                </a:lnTo>
                <a:lnTo>
                  <a:pt x="18288000" y="9061450"/>
                </a:lnTo>
                <a:lnTo>
                  <a:pt x="18288000" y="1225550"/>
                </a:lnTo>
                <a:lnTo>
                  <a:pt x="182880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78003" y="2406599"/>
            <a:ext cx="6722745" cy="155575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0000" spc="170" dirty="0"/>
              <a:t>Conclusion</a:t>
            </a:r>
            <a:endParaRPr sz="10000"/>
          </a:p>
        </p:txBody>
      </p:sp>
      <p:sp>
        <p:nvSpPr>
          <p:cNvPr id="4" name="object 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R="5080" indent="-635" algn="ctr">
              <a:lnSpc>
                <a:spcPct val="102000"/>
              </a:lnSpc>
              <a:spcBef>
                <a:spcPts val="65"/>
              </a:spcBef>
            </a:pPr>
            <a:r>
              <a:rPr spc="-85" dirty="0"/>
              <a:t>In </a:t>
            </a:r>
            <a:r>
              <a:rPr dirty="0"/>
              <a:t>conclusion,</a:t>
            </a:r>
            <a:r>
              <a:rPr spc="-80" dirty="0"/>
              <a:t> </a:t>
            </a:r>
            <a:r>
              <a:rPr spc="50" dirty="0"/>
              <a:t>the</a:t>
            </a:r>
            <a:r>
              <a:rPr spc="-80" dirty="0"/>
              <a:t> </a:t>
            </a:r>
            <a:r>
              <a:rPr dirty="0"/>
              <a:t>application</a:t>
            </a:r>
            <a:r>
              <a:rPr spc="-80" dirty="0"/>
              <a:t> </a:t>
            </a:r>
            <a:r>
              <a:rPr dirty="0"/>
              <a:t>of</a:t>
            </a:r>
            <a:r>
              <a:rPr spc="-85" dirty="0"/>
              <a:t> </a:t>
            </a:r>
            <a:r>
              <a:rPr spc="75" dirty="0"/>
              <a:t>machine</a:t>
            </a:r>
            <a:r>
              <a:rPr spc="-80" dirty="0"/>
              <a:t> </a:t>
            </a:r>
            <a:r>
              <a:rPr dirty="0"/>
              <a:t>learning</a:t>
            </a:r>
            <a:r>
              <a:rPr spc="-80" dirty="0"/>
              <a:t> </a:t>
            </a:r>
            <a:r>
              <a:rPr dirty="0"/>
              <a:t>has</a:t>
            </a:r>
            <a:r>
              <a:rPr spc="-80" dirty="0"/>
              <a:t> </a:t>
            </a:r>
            <a:r>
              <a:rPr spc="25" dirty="0"/>
              <a:t>the </a:t>
            </a:r>
            <a:r>
              <a:rPr dirty="0"/>
              <a:t>potential</a:t>
            </a:r>
            <a:r>
              <a:rPr spc="-140" dirty="0"/>
              <a:t> </a:t>
            </a:r>
            <a:r>
              <a:rPr dirty="0"/>
              <a:t>to</a:t>
            </a:r>
            <a:r>
              <a:rPr spc="-140" dirty="0"/>
              <a:t> </a:t>
            </a:r>
            <a:r>
              <a:rPr dirty="0"/>
              <a:t>revolutionize</a:t>
            </a:r>
            <a:r>
              <a:rPr spc="-135" dirty="0"/>
              <a:t> </a:t>
            </a:r>
            <a:r>
              <a:rPr spc="55" dirty="0"/>
              <a:t>crop</a:t>
            </a:r>
            <a:r>
              <a:rPr spc="-140" dirty="0"/>
              <a:t> </a:t>
            </a:r>
            <a:r>
              <a:rPr spc="60" dirty="0"/>
              <a:t>production</a:t>
            </a:r>
            <a:r>
              <a:rPr spc="-135" dirty="0"/>
              <a:t> </a:t>
            </a:r>
            <a:r>
              <a:rPr spc="55" dirty="0"/>
              <a:t>in</a:t>
            </a:r>
            <a:r>
              <a:rPr spc="-140" dirty="0"/>
              <a:t> </a:t>
            </a:r>
            <a:r>
              <a:rPr spc="-80" dirty="0"/>
              <a:t>India.</a:t>
            </a:r>
            <a:r>
              <a:rPr spc="-135" dirty="0"/>
              <a:t> </a:t>
            </a:r>
            <a:r>
              <a:rPr spc="-25" dirty="0"/>
              <a:t>By </a:t>
            </a:r>
            <a:r>
              <a:rPr dirty="0"/>
              <a:t>addressing</a:t>
            </a:r>
            <a:r>
              <a:rPr spc="-80" dirty="0"/>
              <a:t> </a:t>
            </a:r>
            <a:r>
              <a:rPr dirty="0"/>
              <a:t>challenges,</a:t>
            </a:r>
            <a:r>
              <a:rPr spc="-75" dirty="0"/>
              <a:t> </a:t>
            </a:r>
            <a:r>
              <a:rPr spc="60" dirty="0"/>
              <a:t>optimizing</a:t>
            </a:r>
            <a:r>
              <a:rPr spc="-80" dirty="0"/>
              <a:t> </a:t>
            </a:r>
            <a:r>
              <a:rPr spc="-45" dirty="0"/>
              <a:t>resources,</a:t>
            </a:r>
            <a:r>
              <a:rPr spc="-75" dirty="0"/>
              <a:t> </a:t>
            </a:r>
            <a:r>
              <a:rPr spc="50" dirty="0"/>
              <a:t>and </a:t>
            </a:r>
            <a:r>
              <a:rPr spc="75" dirty="0"/>
              <a:t>empowering</a:t>
            </a:r>
            <a:r>
              <a:rPr spc="-185" dirty="0"/>
              <a:t> </a:t>
            </a:r>
            <a:r>
              <a:rPr spc="-10" dirty="0"/>
              <a:t>farmers</a:t>
            </a:r>
            <a:r>
              <a:rPr spc="-185" dirty="0"/>
              <a:t> </a:t>
            </a:r>
            <a:r>
              <a:rPr spc="75" dirty="0"/>
              <a:t>with</a:t>
            </a:r>
            <a:r>
              <a:rPr spc="-185" dirty="0"/>
              <a:t> </a:t>
            </a:r>
            <a:r>
              <a:rPr spc="-10" dirty="0"/>
              <a:t>data-</a:t>
            </a:r>
            <a:r>
              <a:rPr dirty="0"/>
              <a:t>driven</a:t>
            </a:r>
            <a:r>
              <a:rPr spc="-185" dirty="0"/>
              <a:t> </a:t>
            </a:r>
            <a:r>
              <a:rPr spc="-20" dirty="0"/>
              <a:t>insights,</a:t>
            </a:r>
            <a:r>
              <a:rPr spc="-185" dirty="0"/>
              <a:t> </a:t>
            </a:r>
            <a:r>
              <a:rPr spc="70" dirty="0"/>
              <a:t>we</a:t>
            </a:r>
            <a:r>
              <a:rPr spc="-185" dirty="0"/>
              <a:t> </a:t>
            </a:r>
            <a:r>
              <a:rPr spc="70" dirty="0"/>
              <a:t>can</a:t>
            </a:r>
            <a:r>
              <a:rPr spc="-185" dirty="0"/>
              <a:t> </a:t>
            </a:r>
            <a:r>
              <a:rPr spc="-20" dirty="0"/>
              <a:t>pave </a:t>
            </a:r>
            <a:r>
              <a:rPr spc="50" dirty="0"/>
              <a:t>the</a:t>
            </a:r>
            <a:r>
              <a:rPr spc="-130" dirty="0"/>
              <a:t> </a:t>
            </a:r>
            <a:r>
              <a:rPr spc="-20" dirty="0"/>
              <a:t>way</a:t>
            </a:r>
            <a:r>
              <a:rPr spc="-130" dirty="0"/>
              <a:t> </a:t>
            </a:r>
            <a:r>
              <a:rPr spc="-25" dirty="0"/>
              <a:t>for</a:t>
            </a:r>
            <a:r>
              <a:rPr spc="-125" dirty="0"/>
              <a:t> </a:t>
            </a:r>
            <a:r>
              <a:rPr spc="-20" dirty="0"/>
              <a:t>a</a:t>
            </a:r>
            <a:r>
              <a:rPr spc="-130" dirty="0"/>
              <a:t> </a:t>
            </a:r>
            <a:r>
              <a:rPr dirty="0"/>
              <a:t>more</a:t>
            </a:r>
            <a:r>
              <a:rPr spc="-130" dirty="0"/>
              <a:t> </a:t>
            </a:r>
            <a:r>
              <a:rPr dirty="0"/>
              <a:t>sustainable</a:t>
            </a:r>
            <a:r>
              <a:rPr spc="-125" dirty="0"/>
              <a:t> </a:t>
            </a:r>
            <a:r>
              <a:rPr spc="75" dirty="0"/>
              <a:t>and</a:t>
            </a:r>
            <a:r>
              <a:rPr spc="-130" dirty="0"/>
              <a:t> </a:t>
            </a:r>
            <a:r>
              <a:rPr dirty="0"/>
              <a:t>prosperous</a:t>
            </a:r>
            <a:r>
              <a:rPr spc="-125" dirty="0"/>
              <a:t> </a:t>
            </a:r>
            <a:r>
              <a:rPr spc="-10" dirty="0"/>
              <a:t>agricultural sector.</a:t>
            </a:r>
            <a:endParaRPr spc="-1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-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505159" y="2530856"/>
            <a:ext cx="7125970" cy="23056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4950" spc="-45" dirty="0">
                <a:solidFill>
                  <a:srgbClr val="FFFFFF"/>
                </a:solidFill>
              </a:rPr>
              <a:t>Thanks!</a:t>
            </a:r>
            <a:endParaRPr sz="14950"/>
          </a:p>
        </p:txBody>
      </p:sp>
      <p:sp>
        <p:nvSpPr>
          <p:cNvPr id="4" name="object 4"/>
          <p:cNvSpPr txBox="1"/>
          <p:nvPr/>
        </p:nvSpPr>
        <p:spPr>
          <a:xfrm>
            <a:off x="1505153" y="5084808"/>
            <a:ext cx="5544820" cy="1293495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04140" marR="5080" indent="-92075">
              <a:lnSpc>
                <a:spcPct val="102000"/>
              </a:lnSpc>
              <a:spcBef>
                <a:spcPts val="30"/>
              </a:spcBef>
            </a:pPr>
            <a:r>
              <a:rPr sz="2750" spc="9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Do</a:t>
            </a:r>
            <a:r>
              <a:rPr sz="2750" spc="-229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750" spc="-2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you</a:t>
            </a:r>
            <a:r>
              <a:rPr sz="2750" spc="-229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750" spc="-4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have</a:t>
            </a:r>
            <a:r>
              <a:rPr sz="2750" spc="-22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750" spc="-4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any</a:t>
            </a:r>
            <a:r>
              <a:rPr sz="2750" spc="-229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750" spc="-1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questions? </a:t>
            </a:r>
            <a:r>
              <a:rPr sz="2750" spc="-5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  <a:hlinkClick r:id="rId1"/>
              </a:rPr>
              <a:t>suyashpandey9611@gmail.com</a:t>
            </a:r>
            <a:endParaRPr sz="2750">
              <a:latin typeface="Verdana" panose="020B0604030504040204"/>
              <a:cs typeface="Verdana" panose="020B0604030504040204"/>
            </a:endParaRPr>
          </a:p>
          <a:p>
            <a:pPr marL="12700">
              <a:lnSpc>
                <a:spcPct val="100000"/>
              </a:lnSpc>
            </a:pPr>
            <a:r>
              <a:rPr sz="2750" spc="-51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+91</a:t>
            </a:r>
            <a:r>
              <a:rPr sz="2750" spc="-25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750" spc="-12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7905174871</a:t>
            </a:r>
            <a:endParaRPr sz="2750">
              <a:latin typeface="Verdana" panose="020B0604030504040204"/>
              <a:cs typeface="Verdana" panose="020B0604030504040204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800594" y="-1"/>
            <a:ext cx="10488295" cy="10287000"/>
          </a:xfrm>
          <a:custGeom>
            <a:avLst/>
            <a:gdLst/>
            <a:ahLst/>
            <a:cxnLst/>
            <a:rect l="l" t="t" r="r" b="b"/>
            <a:pathLst>
              <a:path w="10488294" h="10287000">
                <a:moveTo>
                  <a:pt x="10487914" y="0"/>
                </a:moveTo>
                <a:lnTo>
                  <a:pt x="0" y="0"/>
                </a:lnTo>
                <a:lnTo>
                  <a:pt x="0" y="10287000"/>
                </a:lnTo>
                <a:lnTo>
                  <a:pt x="10487914" y="10287000"/>
                </a:lnTo>
                <a:lnTo>
                  <a:pt x="1048791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334998" y="1143001"/>
            <a:ext cx="5122075" cy="8000996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14421" y="2476462"/>
            <a:ext cx="7934324" cy="573404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0375392" y="1014120"/>
            <a:ext cx="5497195" cy="8159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5150" b="0" spc="-260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Info</a:t>
            </a:r>
            <a:r>
              <a:rPr sz="5150" b="0" spc="-540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5150" b="0" spc="-345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of</a:t>
            </a:r>
            <a:r>
              <a:rPr sz="5150" b="0" spc="-580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5150" b="0" spc="-535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the</a:t>
            </a:r>
            <a:r>
              <a:rPr sz="5150" b="0" spc="-525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5150" b="0" spc="-635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dataset</a:t>
            </a:r>
            <a:endParaRPr sz="5150">
              <a:latin typeface="Arial Black" panose="020B0A04020102020204"/>
              <a:cs typeface="Arial Black" panose="020B0A04020102020204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-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92233" rIns="0" bIns="0" rtlCol="0">
            <a:spAutoFit/>
          </a:bodyPr>
          <a:lstStyle/>
          <a:p>
            <a:pPr marL="501650">
              <a:lnSpc>
                <a:spcPct val="100000"/>
              </a:lnSpc>
              <a:spcBef>
                <a:spcPts val="110"/>
              </a:spcBef>
            </a:pPr>
            <a:r>
              <a:rPr sz="2900" spc="-10" dirty="0">
                <a:solidFill>
                  <a:srgbClr val="FFFFFF"/>
                </a:solidFill>
              </a:rPr>
              <a:t>Introduction</a:t>
            </a:r>
            <a:endParaRPr sz="2900"/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6829907" y="1061072"/>
            <a:ext cx="1938820" cy="180505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396480" y="1956422"/>
            <a:ext cx="1652092" cy="179603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6341871" y="1008576"/>
            <a:ext cx="3315335" cy="9232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95"/>
              </a:spcBef>
              <a:tabLst>
                <a:tab pos="2541905" algn="l"/>
              </a:tabLst>
            </a:pPr>
            <a:r>
              <a:rPr sz="1450" spc="-2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The</a:t>
            </a:r>
            <a:r>
              <a:rPr sz="145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	in  </a:t>
            </a:r>
            <a:r>
              <a:rPr sz="1450" spc="-1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India</a:t>
            </a:r>
            <a:endParaRPr sz="1450">
              <a:latin typeface="Verdana" panose="020B0604030504040204"/>
              <a:cs typeface="Verdana" panose="020B0604030504040204"/>
            </a:endParaRPr>
          </a:p>
          <a:p>
            <a:pPr marL="12700" marR="5080" algn="just">
              <a:lnSpc>
                <a:spcPct val="100000"/>
              </a:lnSpc>
              <a:spcBef>
                <a:spcPts val="60"/>
              </a:spcBef>
            </a:pPr>
            <a:r>
              <a:rPr sz="1450" spc="-1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plays</a:t>
            </a:r>
            <a:r>
              <a:rPr sz="1450" spc="-2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45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a</a:t>
            </a:r>
            <a:r>
              <a:rPr sz="1450" spc="-1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45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crucial</a:t>
            </a:r>
            <a:r>
              <a:rPr sz="1450" spc="-1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45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role</a:t>
            </a:r>
            <a:r>
              <a:rPr sz="1450" spc="-1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45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in</a:t>
            </a:r>
            <a:r>
              <a:rPr sz="1450" spc="-1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45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the</a:t>
            </a:r>
            <a:r>
              <a:rPr sz="1450" spc="-2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450" spc="-1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economy. </a:t>
            </a:r>
            <a:r>
              <a:rPr sz="145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This</a:t>
            </a:r>
            <a:r>
              <a:rPr sz="1450" spc="13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45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presentation</a:t>
            </a:r>
            <a:r>
              <a:rPr sz="1450" spc="14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45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explores</a:t>
            </a:r>
            <a:r>
              <a:rPr sz="1450" spc="13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45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the</a:t>
            </a:r>
            <a:r>
              <a:rPr sz="1450" spc="14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450" spc="-2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use </a:t>
            </a:r>
            <a:r>
              <a:rPr sz="145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of</a:t>
            </a:r>
            <a:r>
              <a:rPr sz="1450" spc="4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 </a:t>
            </a:r>
            <a:r>
              <a:rPr sz="145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machine</a:t>
            </a:r>
            <a:r>
              <a:rPr sz="1450" spc="5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 </a:t>
            </a:r>
            <a:r>
              <a:rPr sz="145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or</a:t>
            </a:r>
            <a:r>
              <a:rPr sz="1450" spc="5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 </a:t>
            </a:r>
            <a:r>
              <a:rPr sz="145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deep</a:t>
            </a:r>
            <a:r>
              <a:rPr sz="1450" spc="5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 </a:t>
            </a:r>
            <a:r>
              <a:rPr sz="1500" i="1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learning</a:t>
            </a:r>
            <a:r>
              <a:rPr sz="1500" i="1" spc="3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 </a:t>
            </a:r>
            <a:r>
              <a:rPr sz="1450" spc="-2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to</a:t>
            </a:r>
            <a:endParaRPr sz="145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341884" y="1903926"/>
            <a:ext cx="829944" cy="465455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12700" marR="5080">
              <a:lnSpc>
                <a:spcPts val="1730"/>
              </a:lnSpc>
              <a:spcBef>
                <a:spcPts val="160"/>
              </a:spcBef>
            </a:pPr>
            <a:r>
              <a:rPr sz="1450" spc="-1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enhance address</a:t>
            </a:r>
            <a:endParaRPr sz="145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343664" y="1903926"/>
            <a:ext cx="2313305" cy="465455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12700" marR="5080" indent="1930400">
              <a:lnSpc>
                <a:spcPts val="1730"/>
              </a:lnSpc>
              <a:spcBef>
                <a:spcPts val="160"/>
              </a:spcBef>
              <a:tabLst>
                <a:tab pos="1289685" algn="l"/>
                <a:tab pos="2078355" algn="l"/>
              </a:tabLst>
            </a:pPr>
            <a:r>
              <a:rPr sz="1450" spc="-2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and </a:t>
            </a:r>
            <a:r>
              <a:rPr sz="1450" spc="-1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challenges</a:t>
            </a:r>
            <a:r>
              <a:rPr sz="145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	</a:t>
            </a:r>
            <a:r>
              <a:rPr sz="1450" spc="-1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faced</a:t>
            </a:r>
            <a:r>
              <a:rPr sz="145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	</a:t>
            </a:r>
            <a:r>
              <a:rPr sz="1450" spc="-3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by</a:t>
            </a:r>
            <a:endParaRPr sz="145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341884" y="2351601"/>
            <a:ext cx="3315335" cy="69405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 algn="just">
              <a:lnSpc>
                <a:spcPct val="101000"/>
              </a:lnSpc>
              <a:spcBef>
                <a:spcPts val="75"/>
              </a:spcBef>
            </a:pPr>
            <a:r>
              <a:rPr sz="145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farmers.</a:t>
            </a:r>
            <a:r>
              <a:rPr sz="1450" spc="39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 </a:t>
            </a:r>
            <a:r>
              <a:rPr sz="145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We</a:t>
            </a:r>
            <a:r>
              <a:rPr sz="1450" spc="39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 </a:t>
            </a:r>
            <a:r>
              <a:rPr sz="145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will</a:t>
            </a:r>
            <a:r>
              <a:rPr sz="1450" spc="39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 </a:t>
            </a:r>
            <a:r>
              <a:rPr sz="145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discuss</a:t>
            </a:r>
            <a:r>
              <a:rPr sz="1450" spc="39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 </a:t>
            </a:r>
            <a:r>
              <a:rPr sz="1450" spc="-2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the </a:t>
            </a:r>
            <a:r>
              <a:rPr sz="145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potential</a:t>
            </a:r>
            <a:r>
              <a:rPr sz="1450" spc="-6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45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of</a:t>
            </a:r>
            <a:r>
              <a:rPr sz="1450" spc="-5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450" spc="-2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data-</a:t>
            </a:r>
            <a:r>
              <a:rPr sz="1450" spc="-1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driven</a:t>
            </a:r>
            <a:r>
              <a:rPr sz="1450" spc="-5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45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solutions</a:t>
            </a:r>
            <a:r>
              <a:rPr sz="1450" spc="-5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450" spc="-2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in </a:t>
            </a:r>
            <a:r>
              <a:rPr sz="145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optimizing</a:t>
            </a:r>
            <a:r>
              <a:rPr sz="1450" spc="3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450" spc="-1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agricultural</a:t>
            </a:r>
            <a:r>
              <a:rPr sz="1450" spc="3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450" spc="-1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practices.</a:t>
            </a:r>
            <a:endParaRPr sz="1450">
              <a:latin typeface="Verdana" panose="020B0604030504040204"/>
              <a:cs typeface="Verdana" panose="020B0604030504040204"/>
            </a:endParaRPr>
          </a:p>
        </p:txBody>
      </p:sp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6127915" cy="10286998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273781" y="3238208"/>
            <a:ext cx="5895974" cy="4400549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15157195" y="7994243"/>
            <a:ext cx="2863850" cy="18707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just">
              <a:lnSpc>
                <a:spcPct val="101000"/>
              </a:lnSpc>
              <a:spcBef>
                <a:spcPts val="90"/>
              </a:spcBef>
            </a:pPr>
            <a:r>
              <a:rPr sz="2400" spc="75" dirty="0">
                <a:solidFill>
                  <a:srgbClr val="FFFFFF"/>
                </a:solidFill>
                <a:latin typeface="Cambria" panose="02040503050406030204"/>
                <a:cs typeface="Cambria" panose="02040503050406030204"/>
              </a:rPr>
              <a:t>Countplot</a:t>
            </a:r>
            <a:r>
              <a:rPr sz="2400" spc="430" dirty="0">
                <a:solidFill>
                  <a:srgbClr val="FFFFFF"/>
                </a:solidFill>
                <a:latin typeface="Cambria" panose="02040503050406030204"/>
                <a:cs typeface="Cambria" panose="02040503050406030204"/>
              </a:rPr>
              <a:t>   </a:t>
            </a:r>
            <a:r>
              <a:rPr sz="2400" spc="50" dirty="0">
                <a:solidFill>
                  <a:srgbClr val="FFFFFF"/>
                </a:solidFill>
                <a:latin typeface="Cambria" panose="02040503050406030204"/>
                <a:cs typeface="Cambria" panose="02040503050406030204"/>
              </a:rPr>
              <a:t>of</a:t>
            </a:r>
            <a:r>
              <a:rPr sz="2400" spc="434" dirty="0">
                <a:solidFill>
                  <a:srgbClr val="FFFFFF"/>
                </a:solidFill>
                <a:latin typeface="Cambria" panose="02040503050406030204"/>
                <a:cs typeface="Cambria" panose="02040503050406030204"/>
              </a:rPr>
              <a:t>   </a:t>
            </a:r>
            <a:r>
              <a:rPr sz="2400" spc="30" dirty="0">
                <a:solidFill>
                  <a:srgbClr val="FFFFFF"/>
                </a:solidFill>
                <a:latin typeface="Cambria" panose="02040503050406030204"/>
                <a:cs typeface="Cambria" panose="02040503050406030204"/>
              </a:rPr>
              <a:t>the </a:t>
            </a:r>
            <a:r>
              <a:rPr sz="2400" dirty="0">
                <a:solidFill>
                  <a:srgbClr val="FFFFFF"/>
                </a:solidFill>
                <a:latin typeface="Cambria" panose="02040503050406030204"/>
                <a:cs typeface="Cambria" panose="02040503050406030204"/>
              </a:rPr>
              <a:t>seasons</a:t>
            </a:r>
            <a:r>
              <a:rPr sz="2400" spc="235" dirty="0">
                <a:solidFill>
                  <a:srgbClr val="FFFFFF"/>
                </a:solidFill>
                <a:latin typeface="Cambria" panose="02040503050406030204"/>
                <a:cs typeface="Cambria" panose="02040503050406030204"/>
              </a:rPr>
              <a:t>  </a:t>
            </a:r>
            <a:r>
              <a:rPr sz="2400" dirty="0">
                <a:solidFill>
                  <a:srgbClr val="FFFFFF"/>
                </a:solidFill>
                <a:latin typeface="Cambria" panose="02040503050406030204"/>
                <a:cs typeface="Cambria" panose="02040503050406030204"/>
              </a:rPr>
              <a:t>with</a:t>
            </a:r>
            <a:r>
              <a:rPr sz="2400" spc="229" dirty="0">
                <a:solidFill>
                  <a:srgbClr val="FFFFFF"/>
                </a:solidFill>
                <a:latin typeface="Cambria" panose="02040503050406030204"/>
                <a:cs typeface="Cambria" panose="02040503050406030204"/>
              </a:rPr>
              <a:t>  </a:t>
            </a:r>
            <a:r>
              <a:rPr sz="2400" spc="-10" dirty="0">
                <a:solidFill>
                  <a:srgbClr val="FFFFFF"/>
                </a:solidFill>
                <a:latin typeface="Cambria" panose="02040503050406030204"/>
                <a:cs typeface="Cambria" panose="02040503050406030204"/>
              </a:rPr>
              <a:t>kharif </a:t>
            </a:r>
            <a:r>
              <a:rPr sz="2400" spc="50" dirty="0">
                <a:solidFill>
                  <a:srgbClr val="FFFFFF"/>
                </a:solidFill>
                <a:latin typeface="Cambria" panose="02040503050406030204"/>
                <a:cs typeface="Cambria" panose="02040503050406030204"/>
              </a:rPr>
              <a:t>being</a:t>
            </a:r>
            <a:r>
              <a:rPr sz="2400" spc="275" dirty="0">
                <a:solidFill>
                  <a:srgbClr val="FFFFFF"/>
                </a:solidFill>
                <a:latin typeface="Cambria" panose="02040503050406030204"/>
                <a:cs typeface="Cambria" panose="02040503050406030204"/>
              </a:rPr>
              <a:t>   </a:t>
            </a:r>
            <a:r>
              <a:rPr sz="2400" spc="55" dirty="0">
                <a:solidFill>
                  <a:srgbClr val="FFFFFF"/>
                </a:solidFill>
                <a:latin typeface="Cambria" panose="02040503050406030204"/>
                <a:cs typeface="Cambria" panose="02040503050406030204"/>
              </a:rPr>
              <a:t>the</a:t>
            </a:r>
            <a:r>
              <a:rPr sz="2400" spc="280" dirty="0">
                <a:solidFill>
                  <a:srgbClr val="FFFFFF"/>
                </a:solidFill>
                <a:latin typeface="Cambria" panose="02040503050406030204"/>
                <a:cs typeface="Cambria" panose="02040503050406030204"/>
              </a:rPr>
              <a:t>   </a:t>
            </a:r>
            <a:r>
              <a:rPr sz="2400" spc="45" dirty="0">
                <a:solidFill>
                  <a:srgbClr val="FFFFFF"/>
                </a:solidFill>
                <a:latin typeface="Cambria" panose="02040503050406030204"/>
                <a:cs typeface="Cambria" panose="02040503050406030204"/>
              </a:rPr>
              <a:t>highest </a:t>
            </a:r>
            <a:r>
              <a:rPr sz="2400" spc="65" dirty="0">
                <a:solidFill>
                  <a:srgbClr val="FFFFFF"/>
                </a:solidFill>
                <a:latin typeface="Cambria" panose="02040503050406030204"/>
                <a:cs typeface="Cambria" panose="02040503050406030204"/>
              </a:rPr>
              <a:t>among</a:t>
            </a:r>
            <a:r>
              <a:rPr sz="2400" spc="150" dirty="0">
                <a:solidFill>
                  <a:srgbClr val="FFFFFF"/>
                </a:solidFill>
                <a:latin typeface="Cambria" panose="02040503050406030204"/>
                <a:cs typeface="Cambria" panose="02040503050406030204"/>
              </a:rPr>
              <a:t>  </a:t>
            </a:r>
            <a:r>
              <a:rPr sz="2400" dirty="0">
                <a:solidFill>
                  <a:srgbClr val="FFFFFF"/>
                </a:solidFill>
                <a:latin typeface="Cambria" panose="02040503050406030204"/>
                <a:cs typeface="Cambria" panose="02040503050406030204"/>
              </a:rPr>
              <a:t>all</a:t>
            </a:r>
            <a:r>
              <a:rPr sz="2400" spc="150" dirty="0">
                <a:solidFill>
                  <a:srgbClr val="FFFFFF"/>
                </a:solidFill>
                <a:latin typeface="Cambria" panose="02040503050406030204"/>
                <a:cs typeface="Cambria" panose="02040503050406030204"/>
              </a:rPr>
              <a:t>  </a:t>
            </a:r>
            <a:r>
              <a:rPr sz="2400" spc="55" dirty="0">
                <a:solidFill>
                  <a:srgbClr val="FFFFFF"/>
                </a:solidFill>
                <a:latin typeface="Cambria" panose="02040503050406030204"/>
                <a:cs typeface="Cambria" panose="02040503050406030204"/>
              </a:rPr>
              <a:t>and</a:t>
            </a:r>
            <a:r>
              <a:rPr sz="2400" spc="150" dirty="0">
                <a:solidFill>
                  <a:srgbClr val="FFFFFF"/>
                </a:solidFill>
                <a:latin typeface="Cambria" panose="02040503050406030204"/>
                <a:cs typeface="Cambria" panose="02040503050406030204"/>
              </a:rPr>
              <a:t>  </a:t>
            </a:r>
            <a:r>
              <a:rPr sz="2400" spc="-20" dirty="0">
                <a:solidFill>
                  <a:srgbClr val="FFFFFF"/>
                </a:solidFill>
                <a:latin typeface="Cambria" panose="02040503050406030204"/>
                <a:cs typeface="Cambria" panose="02040503050406030204"/>
              </a:rPr>
              <a:t>rabi </a:t>
            </a:r>
            <a:r>
              <a:rPr sz="2400" spc="55" dirty="0">
                <a:solidFill>
                  <a:srgbClr val="FFFFFF"/>
                </a:solidFill>
                <a:latin typeface="Cambria" panose="02040503050406030204"/>
                <a:cs typeface="Cambria" panose="02040503050406030204"/>
              </a:rPr>
              <a:t>the</a:t>
            </a:r>
            <a:r>
              <a:rPr sz="2400" spc="75" dirty="0">
                <a:solidFill>
                  <a:srgbClr val="FFFFFF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2400" spc="60" dirty="0">
                <a:solidFill>
                  <a:srgbClr val="FFFFFF"/>
                </a:solidFill>
                <a:latin typeface="Cambria" panose="02040503050406030204"/>
                <a:cs typeface="Cambria" panose="02040503050406030204"/>
              </a:rPr>
              <a:t>second</a:t>
            </a:r>
            <a:r>
              <a:rPr sz="2400" spc="5" dirty="0">
                <a:solidFill>
                  <a:srgbClr val="FFFFFF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2400" spc="55" dirty="0">
                <a:solidFill>
                  <a:srgbClr val="FFFFFF"/>
                </a:solidFill>
                <a:latin typeface="Cambria" panose="02040503050406030204"/>
                <a:cs typeface="Cambria" panose="02040503050406030204"/>
              </a:rPr>
              <a:t>highest.</a:t>
            </a:r>
            <a:endParaRPr sz="2400">
              <a:latin typeface="Cambria" panose="02040503050406030204"/>
              <a:cs typeface="Cambria" panose="02040503050406030204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30449" y="283736"/>
            <a:ext cx="3473450" cy="9639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R="5080" algn="r">
              <a:lnSpc>
                <a:spcPts val="3700"/>
              </a:lnSpc>
              <a:spcBef>
                <a:spcPts val="90"/>
              </a:spcBef>
            </a:pPr>
            <a:r>
              <a:rPr sz="3100" dirty="0"/>
              <a:t>Challenges</a:t>
            </a:r>
            <a:r>
              <a:rPr sz="3100" spc="130" dirty="0"/>
              <a:t> </a:t>
            </a:r>
            <a:r>
              <a:rPr sz="3100" dirty="0"/>
              <a:t>in</a:t>
            </a:r>
            <a:r>
              <a:rPr sz="3100" spc="130" dirty="0"/>
              <a:t> </a:t>
            </a:r>
            <a:r>
              <a:rPr sz="3100" spc="60" dirty="0"/>
              <a:t>Crop</a:t>
            </a:r>
            <a:endParaRPr sz="3100"/>
          </a:p>
          <a:p>
            <a:pPr marR="5080" algn="r">
              <a:lnSpc>
                <a:spcPts val="3700"/>
              </a:lnSpc>
            </a:pPr>
            <a:r>
              <a:rPr sz="3100" spc="-10" dirty="0"/>
              <a:t>Production</a:t>
            </a:r>
            <a:endParaRPr sz="3100"/>
          </a:p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7999374" y="1458620"/>
            <a:ext cx="2158822" cy="19282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782173" y="1458620"/>
            <a:ext cx="1708124" cy="239115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394903" y="1801520"/>
            <a:ext cx="2105088" cy="239115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7769034" y="1343571"/>
            <a:ext cx="4734560" cy="2425700"/>
          </a:xfrm>
          <a:prstGeom prst="rect">
            <a:avLst/>
          </a:prstGeom>
        </p:spPr>
        <p:txBody>
          <a:bodyPr vert="horz" wrap="square" lIns="0" tIns="65404" rIns="0" bIns="0" rtlCol="0">
            <a:spAutoFit/>
          </a:bodyPr>
          <a:lstStyle/>
          <a:p>
            <a:pPr marL="641985" algn="ctr">
              <a:lnSpc>
                <a:spcPct val="100000"/>
              </a:lnSpc>
              <a:spcBef>
                <a:spcPts val="515"/>
              </a:spcBef>
            </a:pPr>
            <a:r>
              <a:rPr sz="1900" spc="35" dirty="0">
                <a:latin typeface="Verdana" panose="020B0604030504040204"/>
                <a:cs typeface="Verdana" panose="020B0604030504040204"/>
              </a:rPr>
              <a:t>and</a:t>
            </a:r>
            <a:endParaRPr sz="1900">
              <a:latin typeface="Verdana" panose="020B0604030504040204"/>
              <a:cs typeface="Verdana" panose="020B0604030504040204"/>
            </a:endParaRPr>
          </a:p>
          <a:p>
            <a:pPr marL="12700" marR="5080" indent="2779395" algn="r">
              <a:lnSpc>
                <a:spcPct val="118000"/>
              </a:lnSpc>
              <a:spcBef>
                <a:spcPts val="10"/>
              </a:spcBef>
            </a:pPr>
            <a:r>
              <a:rPr sz="1900" dirty="0">
                <a:latin typeface="Verdana" panose="020B0604030504040204"/>
                <a:cs typeface="Verdana" panose="020B0604030504040204"/>
              </a:rPr>
              <a:t>pose</a:t>
            </a:r>
            <a:r>
              <a:rPr sz="1900" spc="-45" dirty="0">
                <a:latin typeface="Verdana" panose="020B0604030504040204"/>
                <a:cs typeface="Verdana" panose="020B0604030504040204"/>
              </a:rPr>
              <a:t> </a:t>
            </a:r>
            <a:r>
              <a:rPr sz="1900" spc="-10" dirty="0">
                <a:latin typeface="Verdana" panose="020B0604030504040204"/>
                <a:cs typeface="Verdana" panose="020B0604030504040204"/>
              </a:rPr>
              <a:t>signiﬁcant </a:t>
            </a:r>
            <a:r>
              <a:rPr sz="1900" dirty="0">
                <a:latin typeface="Verdana" panose="020B0604030504040204"/>
                <a:cs typeface="Verdana" panose="020B0604030504040204"/>
              </a:rPr>
              <a:t>challenges</a:t>
            </a:r>
            <a:r>
              <a:rPr sz="1900" spc="-40" dirty="0">
                <a:latin typeface="Verdana" panose="020B0604030504040204"/>
                <a:cs typeface="Verdana" panose="020B0604030504040204"/>
              </a:rPr>
              <a:t> </a:t>
            </a:r>
            <a:r>
              <a:rPr sz="1900" dirty="0">
                <a:latin typeface="Verdana" panose="020B0604030504040204"/>
                <a:cs typeface="Verdana" panose="020B0604030504040204"/>
              </a:rPr>
              <a:t>to</a:t>
            </a:r>
            <a:r>
              <a:rPr sz="1900" spc="-40" dirty="0">
                <a:latin typeface="Verdana" panose="020B0604030504040204"/>
                <a:cs typeface="Verdana" panose="020B0604030504040204"/>
              </a:rPr>
              <a:t> </a:t>
            </a:r>
            <a:r>
              <a:rPr sz="1900" dirty="0">
                <a:latin typeface="Verdana" panose="020B0604030504040204"/>
                <a:cs typeface="Verdana" panose="020B0604030504040204"/>
              </a:rPr>
              <a:t>crop</a:t>
            </a:r>
            <a:r>
              <a:rPr sz="1900" spc="-35" dirty="0">
                <a:latin typeface="Verdana" panose="020B0604030504040204"/>
                <a:cs typeface="Verdana" panose="020B0604030504040204"/>
              </a:rPr>
              <a:t> </a:t>
            </a:r>
            <a:r>
              <a:rPr sz="1900" spc="50" dirty="0">
                <a:latin typeface="Verdana" panose="020B0604030504040204"/>
                <a:cs typeface="Verdana" panose="020B0604030504040204"/>
              </a:rPr>
              <a:t>production</a:t>
            </a:r>
            <a:r>
              <a:rPr sz="1900" spc="-40" dirty="0">
                <a:latin typeface="Verdana" panose="020B0604030504040204"/>
                <a:cs typeface="Verdana" panose="020B0604030504040204"/>
              </a:rPr>
              <a:t> </a:t>
            </a:r>
            <a:r>
              <a:rPr sz="1900" dirty="0">
                <a:latin typeface="Verdana" panose="020B0604030504040204"/>
                <a:cs typeface="Verdana" panose="020B0604030504040204"/>
              </a:rPr>
              <a:t>in</a:t>
            </a:r>
            <a:r>
              <a:rPr sz="1900" spc="-35" dirty="0">
                <a:latin typeface="Verdana" panose="020B0604030504040204"/>
                <a:cs typeface="Verdana" panose="020B0604030504040204"/>
              </a:rPr>
              <a:t> </a:t>
            </a:r>
            <a:r>
              <a:rPr sz="1900" spc="-10" dirty="0">
                <a:latin typeface="Verdana" panose="020B0604030504040204"/>
                <a:cs typeface="Verdana" panose="020B0604030504040204"/>
              </a:rPr>
              <a:t>India. </a:t>
            </a:r>
            <a:r>
              <a:rPr sz="1950" i="1" spc="-35" dirty="0">
                <a:latin typeface="Verdana" panose="020B0604030504040204"/>
                <a:cs typeface="Verdana" panose="020B0604030504040204"/>
              </a:rPr>
              <a:t>Traditional</a:t>
            </a:r>
            <a:r>
              <a:rPr sz="1950" i="1" spc="-80" dirty="0">
                <a:latin typeface="Verdana" panose="020B0604030504040204"/>
                <a:cs typeface="Verdana" panose="020B0604030504040204"/>
              </a:rPr>
              <a:t> </a:t>
            </a:r>
            <a:r>
              <a:rPr sz="1950" i="1" dirty="0">
                <a:latin typeface="Verdana" panose="020B0604030504040204"/>
                <a:cs typeface="Verdana" panose="020B0604030504040204"/>
              </a:rPr>
              <a:t>farming</a:t>
            </a:r>
            <a:r>
              <a:rPr sz="1950" i="1" spc="-75" dirty="0">
                <a:latin typeface="Verdana" panose="020B0604030504040204"/>
                <a:cs typeface="Verdana" panose="020B0604030504040204"/>
              </a:rPr>
              <a:t> </a:t>
            </a:r>
            <a:r>
              <a:rPr sz="1950" i="1" dirty="0">
                <a:latin typeface="Verdana" panose="020B0604030504040204"/>
                <a:cs typeface="Verdana" panose="020B0604030504040204"/>
              </a:rPr>
              <a:t>methods</a:t>
            </a:r>
            <a:r>
              <a:rPr sz="1950" i="1" spc="-80" dirty="0">
                <a:latin typeface="Verdana" panose="020B0604030504040204"/>
                <a:cs typeface="Verdana" panose="020B0604030504040204"/>
              </a:rPr>
              <a:t> </a:t>
            </a:r>
            <a:r>
              <a:rPr sz="1900" spc="-10" dirty="0">
                <a:latin typeface="Verdana" panose="020B0604030504040204"/>
                <a:cs typeface="Verdana" panose="020B0604030504040204"/>
              </a:rPr>
              <a:t>often </a:t>
            </a:r>
            <a:r>
              <a:rPr sz="1900" dirty="0">
                <a:latin typeface="Verdana" panose="020B0604030504040204"/>
                <a:cs typeface="Verdana" panose="020B0604030504040204"/>
              </a:rPr>
              <a:t>struggle</a:t>
            </a:r>
            <a:r>
              <a:rPr sz="1900" spc="-35" dirty="0">
                <a:latin typeface="Verdana" panose="020B0604030504040204"/>
                <a:cs typeface="Verdana" panose="020B0604030504040204"/>
              </a:rPr>
              <a:t> </a:t>
            </a:r>
            <a:r>
              <a:rPr sz="1900" dirty="0">
                <a:latin typeface="Verdana" panose="020B0604030504040204"/>
                <a:cs typeface="Verdana" panose="020B0604030504040204"/>
              </a:rPr>
              <a:t>to</a:t>
            </a:r>
            <a:r>
              <a:rPr sz="1900" spc="-35" dirty="0">
                <a:latin typeface="Verdana" panose="020B0604030504040204"/>
                <a:cs typeface="Verdana" panose="020B0604030504040204"/>
              </a:rPr>
              <a:t> </a:t>
            </a:r>
            <a:r>
              <a:rPr sz="1900" dirty="0">
                <a:latin typeface="Verdana" panose="020B0604030504040204"/>
                <a:cs typeface="Verdana" panose="020B0604030504040204"/>
              </a:rPr>
              <a:t>adapt</a:t>
            </a:r>
            <a:r>
              <a:rPr sz="1900" spc="-30" dirty="0">
                <a:latin typeface="Verdana" panose="020B0604030504040204"/>
                <a:cs typeface="Verdana" panose="020B0604030504040204"/>
              </a:rPr>
              <a:t> </a:t>
            </a:r>
            <a:r>
              <a:rPr sz="1900" dirty="0">
                <a:latin typeface="Verdana" panose="020B0604030504040204"/>
                <a:cs typeface="Verdana" panose="020B0604030504040204"/>
              </a:rPr>
              <a:t>to</a:t>
            </a:r>
            <a:r>
              <a:rPr sz="1900" spc="-35" dirty="0">
                <a:latin typeface="Verdana" panose="020B0604030504040204"/>
                <a:cs typeface="Verdana" panose="020B0604030504040204"/>
              </a:rPr>
              <a:t> </a:t>
            </a:r>
            <a:r>
              <a:rPr sz="1900" dirty="0">
                <a:latin typeface="Verdana" panose="020B0604030504040204"/>
                <a:cs typeface="Verdana" panose="020B0604030504040204"/>
              </a:rPr>
              <a:t>these</a:t>
            </a:r>
            <a:r>
              <a:rPr sz="1900" spc="-30" dirty="0">
                <a:latin typeface="Verdana" panose="020B0604030504040204"/>
                <a:cs typeface="Verdana" panose="020B0604030504040204"/>
              </a:rPr>
              <a:t> </a:t>
            </a:r>
            <a:r>
              <a:rPr sz="1900" spc="-10" dirty="0">
                <a:latin typeface="Verdana" panose="020B0604030504040204"/>
                <a:cs typeface="Verdana" panose="020B0604030504040204"/>
              </a:rPr>
              <a:t>conditions. </a:t>
            </a:r>
            <a:r>
              <a:rPr sz="1900" spc="-20" dirty="0">
                <a:latin typeface="Verdana" panose="020B0604030504040204"/>
                <a:cs typeface="Verdana" panose="020B0604030504040204"/>
              </a:rPr>
              <a:t>This</a:t>
            </a:r>
            <a:r>
              <a:rPr sz="1900" spc="-90" dirty="0">
                <a:latin typeface="Verdana" panose="020B0604030504040204"/>
                <a:cs typeface="Verdana" panose="020B0604030504040204"/>
              </a:rPr>
              <a:t> </a:t>
            </a:r>
            <a:r>
              <a:rPr sz="1900" dirty="0">
                <a:latin typeface="Verdana" panose="020B0604030504040204"/>
                <a:cs typeface="Verdana" panose="020B0604030504040204"/>
              </a:rPr>
              <a:t>slide</a:t>
            </a:r>
            <a:r>
              <a:rPr sz="1900" spc="-80" dirty="0">
                <a:latin typeface="Verdana" panose="020B0604030504040204"/>
                <a:cs typeface="Verdana" panose="020B0604030504040204"/>
              </a:rPr>
              <a:t> </a:t>
            </a:r>
            <a:r>
              <a:rPr sz="1900" dirty="0">
                <a:latin typeface="Verdana" panose="020B0604030504040204"/>
                <a:cs typeface="Verdana" panose="020B0604030504040204"/>
              </a:rPr>
              <a:t>will</a:t>
            </a:r>
            <a:r>
              <a:rPr sz="1900" spc="-75" dirty="0">
                <a:latin typeface="Verdana" panose="020B0604030504040204"/>
                <a:cs typeface="Verdana" panose="020B0604030504040204"/>
              </a:rPr>
              <a:t> </a:t>
            </a:r>
            <a:r>
              <a:rPr sz="1900" dirty="0">
                <a:latin typeface="Verdana" panose="020B0604030504040204"/>
                <a:cs typeface="Verdana" panose="020B0604030504040204"/>
              </a:rPr>
              <a:t>examine</a:t>
            </a:r>
            <a:r>
              <a:rPr sz="1900" spc="-80" dirty="0">
                <a:latin typeface="Verdana" panose="020B0604030504040204"/>
                <a:cs typeface="Verdana" panose="020B0604030504040204"/>
              </a:rPr>
              <a:t> </a:t>
            </a:r>
            <a:r>
              <a:rPr sz="1900" dirty="0">
                <a:latin typeface="Verdana" panose="020B0604030504040204"/>
                <a:cs typeface="Verdana" panose="020B0604030504040204"/>
              </a:rPr>
              <a:t>the</a:t>
            </a:r>
            <a:r>
              <a:rPr sz="1900" spc="-75" dirty="0">
                <a:latin typeface="Verdana" panose="020B0604030504040204"/>
                <a:cs typeface="Verdana" panose="020B0604030504040204"/>
              </a:rPr>
              <a:t> </a:t>
            </a:r>
            <a:r>
              <a:rPr sz="1900" spc="-25" dirty="0">
                <a:latin typeface="Verdana" panose="020B0604030504040204"/>
                <a:cs typeface="Verdana" panose="020B0604030504040204"/>
              </a:rPr>
              <a:t>key </a:t>
            </a:r>
            <a:r>
              <a:rPr sz="1900" dirty="0">
                <a:latin typeface="Verdana" panose="020B0604030504040204"/>
                <a:cs typeface="Verdana" panose="020B0604030504040204"/>
              </a:rPr>
              <a:t>obstacles</a:t>
            </a:r>
            <a:r>
              <a:rPr sz="1900" spc="-90" dirty="0">
                <a:latin typeface="Verdana" panose="020B0604030504040204"/>
                <a:cs typeface="Verdana" panose="020B0604030504040204"/>
              </a:rPr>
              <a:t> </a:t>
            </a:r>
            <a:r>
              <a:rPr sz="1900" dirty="0">
                <a:latin typeface="Verdana" panose="020B0604030504040204"/>
                <a:cs typeface="Verdana" panose="020B0604030504040204"/>
              </a:rPr>
              <a:t>faced</a:t>
            </a:r>
            <a:r>
              <a:rPr sz="1900" spc="-90" dirty="0">
                <a:latin typeface="Verdana" panose="020B0604030504040204"/>
                <a:cs typeface="Verdana" panose="020B0604030504040204"/>
              </a:rPr>
              <a:t> </a:t>
            </a:r>
            <a:r>
              <a:rPr sz="1900" spc="-10" dirty="0">
                <a:latin typeface="Verdana" panose="020B0604030504040204"/>
                <a:cs typeface="Verdana" panose="020B0604030504040204"/>
              </a:rPr>
              <a:t>by</a:t>
            </a:r>
            <a:r>
              <a:rPr sz="1900" spc="-85" dirty="0">
                <a:latin typeface="Verdana" panose="020B0604030504040204"/>
                <a:cs typeface="Verdana" panose="020B0604030504040204"/>
              </a:rPr>
              <a:t> </a:t>
            </a:r>
            <a:r>
              <a:rPr sz="1900" dirty="0">
                <a:latin typeface="Verdana" panose="020B0604030504040204"/>
                <a:cs typeface="Verdana" panose="020B0604030504040204"/>
              </a:rPr>
              <a:t>Indian</a:t>
            </a:r>
            <a:r>
              <a:rPr sz="1900" spc="-90" dirty="0">
                <a:latin typeface="Verdana" panose="020B0604030504040204"/>
                <a:cs typeface="Verdana" panose="020B0604030504040204"/>
              </a:rPr>
              <a:t> </a:t>
            </a:r>
            <a:r>
              <a:rPr sz="1900" spc="-10" dirty="0">
                <a:latin typeface="Verdana" panose="020B0604030504040204"/>
                <a:cs typeface="Verdana" panose="020B0604030504040204"/>
              </a:rPr>
              <a:t>farmers.</a:t>
            </a:r>
            <a:endParaRPr sz="1900">
              <a:latin typeface="Verdana" panose="020B0604030504040204"/>
              <a:cs typeface="Verdana" panose="020B0604030504040204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762992" y="3"/>
            <a:ext cx="5525071" cy="10274935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660295" y="4010393"/>
            <a:ext cx="4203619" cy="2906655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186055" y="7186930"/>
            <a:ext cx="3474085" cy="284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1000"/>
              </a:lnSpc>
              <a:spcBef>
                <a:spcPts val="100"/>
              </a:spcBef>
            </a:pPr>
            <a:r>
              <a:rPr sz="2600" b="1" spc="60" dirty="0">
                <a:latin typeface="Times New Roman" panose="02020603050405020304" charset="0"/>
                <a:cs typeface="Times New Roman" panose="02020603050405020304" charset="0"/>
              </a:rPr>
              <a:t>Value</a:t>
            </a:r>
            <a:r>
              <a:rPr sz="2600" b="1" spc="390" dirty="0">
                <a:latin typeface="Times New Roman" panose="02020603050405020304" charset="0"/>
                <a:cs typeface="Times New Roman" panose="02020603050405020304" charset="0"/>
              </a:rPr>
              <a:t>   </a:t>
            </a:r>
            <a:r>
              <a:rPr sz="2600" b="1" spc="165" dirty="0">
                <a:latin typeface="Times New Roman" panose="02020603050405020304" charset="0"/>
                <a:cs typeface="Times New Roman" panose="02020603050405020304" charset="0"/>
              </a:rPr>
              <a:t>Counts</a:t>
            </a:r>
            <a:r>
              <a:rPr sz="2600" b="1" spc="390" dirty="0">
                <a:latin typeface="Times New Roman" panose="02020603050405020304" charset="0"/>
                <a:cs typeface="Times New Roman" panose="02020603050405020304" charset="0"/>
              </a:rPr>
              <a:t>   </a:t>
            </a:r>
            <a:r>
              <a:rPr sz="2600" b="1" spc="100" dirty="0">
                <a:latin typeface="Times New Roman" panose="02020603050405020304" charset="0"/>
                <a:cs typeface="Times New Roman" panose="02020603050405020304" charset="0"/>
              </a:rPr>
              <a:t>per </a:t>
            </a:r>
            <a:r>
              <a:rPr sz="2600" b="1" spc="90" dirty="0">
                <a:latin typeface="Times New Roman" panose="02020603050405020304" charset="0"/>
                <a:cs typeface="Times New Roman" panose="02020603050405020304" charset="0"/>
              </a:rPr>
              <a:t>season</a:t>
            </a:r>
            <a:r>
              <a:rPr sz="2600" b="1" spc="355" dirty="0">
                <a:latin typeface="Times New Roman" panose="02020603050405020304" charset="0"/>
                <a:cs typeface="Times New Roman" panose="02020603050405020304" charset="0"/>
              </a:rPr>
              <a:t>  </a:t>
            </a:r>
            <a:r>
              <a:rPr sz="2600" b="1" spc="114" dirty="0">
                <a:latin typeface="Times New Roman" panose="02020603050405020304" charset="0"/>
                <a:cs typeface="Times New Roman" panose="02020603050405020304" charset="0"/>
              </a:rPr>
              <a:t>means</a:t>
            </a:r>
            <a:r>
              <a:rPr sz="2600" b="1" spc="335" dirty="0">
                <a:latin typeface="Times New Roman" panose="02020603050405020304" charset="0"/>
                <a:cs typeface="Times New Roman" panose="02020603050405020304" charset="0"/>
              </a:rPr>
              <a:t>  </a:t>
            </a:r>
            <a:r>
              <a:rPr sz="2600" b="1" spc="30" dirty="0">
                <a:latin typeface="Times New Roman" panose="02020603050405020304" charset="0"/>
                <a:cs typeface="Times New Roman" panose="02020603050405020304" charset="0"/>
              </a:rPr>
              <a:t>total </a:t>
            </a:r>
            <a:r>
              <a:rPr sz="2600" b="1" spc="150" dirty="0">
                <a:latin typeface="Times New Roman" panose="02020603050405020304" charset="0"/>
                <a:cs typeface="Times New Roman" panose="02020603050405020304" charset="0"/>
              </a:rPr>
              <a:t>number</a:t>
            </a:r>
            <a:r>
              <a:rPr sz="2600" b="1" spc="75" dirty="0">
                <a:latin typeface="Times New Roman" panose="02020603050405020304" charset="0"/>
                <a:cs typeface="Times New Roman" panose="02020603050405020304" charset="0"/>
              </a:rPr>
              <a:t>  </a:t>
            </a:r>
            <a:r>
              <a:rPr sz="2600" b="1" spc="60" dirty="0">
                <a:latin typeface="Times New Roman" panose="02020603050405020304" charset="0"/>
                <a:cs typeface="Times New Roman" panose="02020603050405020304" charset="0"/>
              </a:rPr>
              <a:t>of</a:t>
            </a:r>
            <a:r>
              <a:rPr sz="2600" b="1" spc="100" dirty="0">
                <a:latin typeface="Times New Roman" panose="02020603050405020304" charset="0"/>
                <a:cs typeface="Times New Roman" panose="02020603050405020304" charset="0"/>
              </a:rPr>
              <a:t>  </a:t>
            </a:r>
            <a:r>
              <a:rPr sz="2600" b="1" spc="150" dirty="0">
                <a:latin typeface="Times New Roman" panose="02020603050405020304" charset="0"/>
                <a:cs typeface="Times New Roman" panose="02020603050405020304" charset="0"/>
              </a:rPr>
              <a:t>crops</a:t>
            </a:r>
            <a:r>
              <a:rPr sz="2600" b="1" spc="105" dirty="0">
                <a:latin typeface="Times New Roman" panose="02020603050405020304" charset="0"/>
                <a:cs typeface="Times New Roman" panose="02020603050405020304" charset="0"/>
              </a:rPr>
              <a:t>  </a:t>
            </a:r>
            <a:r>
              <a:rPr sz="2600" b="1" spc="145" dirty="0">
                <a:latin typeface="Times New Roman" panose="02020603050405020304" charset="0"/>
                <a:cs typeface="Times New Roman" panose="02020603050405020304" charset="0"/>
              </a:rPr>
              <a:t>in </a:t>
            </a:r>
            <a:r>
              <a:rPr sz="2600" b="1" spc="95" dirty="0">
                <a:latin typeface="Times New Roman" panose="02020603050405020304" charset="0"/>
                <a:cs typeface="Times New Roman" panose="02020603050405020304" charset="0"/>
              </a:rPr>
              <a:t>each</a:t>
            </a:r>
            <a:r>
              <a:rPr sz="2600" b="1" spc="145" dirty="0">
                <a:latin typeface="Times New Roman" panose="02020603050405020304" charset="0"/>
                <a:cs typeface="Times New Roman" panose="02020603050405020304" charset="0"/>
              </a:rPr>
              <a:t>  </a:t>
            </a:r>
            <a:r>
              <a:rPr sz="2600" b="1" spc="90" dirty="0">
                <a:latin typeface="Times New Roman" panose="02020603050405020304" charset="0"/>
                <a:cs typeface="Times New Roman" panose="02020603050405020304" charset="0"/>
              </a:rPr>
              <a:t>season</a:t>
            </a:r>
            <a:r>
              <a:rPr sz="2600" b="1" spc="150" dirty="0">
                <a:latin typeface="Times New Roman" panose="02020603050405020304" charset="0"/>
                <a:cs typeface="Times New Roman" panose="02020603050405020304" charset="0"/>
              </a:rPr>
              <a:t>  </a:t>
            </a:r>
            <a:r>
              <a:rPr sz="2600" b="1" spc="114" dirty="0">
                <a:latin typeface="Times New Roman" panose="02020603050405020304" charset="0"/>
                <a:cs typeface="Times New Roman" panose="02020603050405020304" charset="0"/>
              </a:rPr>
              <a:t>and</a:t>
            </a:r>
            <a:r>
              <a:rPr sz="2600" b="1" spc="150" dirty="0">
                <a:latin typeface="Times New Roman" panose="02020603050405020304" charset="0"/>
                <a:cs typeface="Times New Roman" panose="02020603050405020304" charset="0"/>
              </a:rPr>
              <a:t>  </a:t>
            </a:r>
            <a:r>
              <a:rPr sz="2600" b="1" spc="65" dirty="0">
                <a:latin typeface="Times New Roman" panose="02020603050405020304" charset="0"/>
                <a:cs typeface="Times New Roman" panose="02020603050405020304" charset="0"/>
              </a:rPr>
              <a:t>as </a:t>
            </a:r>
            <a:r>
              <a:rPr sz="2600" b="1" spc="120" dirty="0">
                <a:latin typeface="Times New Roman" panose="02020603050405020304" charset="0"/>
                <a:cs typeface="Times New Roman" panose="02020603050405020304" charset="0"/>
              </a:rPr>
              <a:t>shown</a:t>
            </a:r>
            <a:r>
              <a:rPr sz="2600" b="1" spc="35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600" b="1" spc="90" dirty="0">
                <a:latin typeface="Times New Roman" panose="02020603050405020304" charset="0"/>
                <a:cs typeface="Times New Roman" panose="02020603050405020304" charset="0"/>
              </a:rPr>
              <a:t>here</a:t>
            </a:r>
            <a:r>
              <a:rPr sz="2600" b="1" spc="37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600" b="1" spc="55" dirty="0">
                <a:latin typeface="Times New Roman" panose="02020603050405020304" charset="0"/>
                <a:cs typeface="Times New Roman" panose="02020603050405020304" charset="0"/>
              </a:rPr>
              <a:t>the</a:t>
            </a:r>
            <a:r>
              <a:rPr sz="2600" b="1" spc="405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600" b="1" spc="35" dirty="0">
                <a:latin typeface="Times New Roman" panose="02020603050405020304" charset="0"/>
                <a:cs typeface="Times New Roman" panose="02020603050405020304" charset="0"/>
              </a:rPr>
              <a:t>data </a:t>
            </a:r>
            <a:r>
              <a:rPr sz="2600" b="1" spc="60" dirty="0">
                <a:latin typeface="Times New Roman" panose="02020603050405020304" charset="0"/>
                <a:cs typeface="Times New Roman" panose="02020603050405020304" charset="0"/>
              </a:rPr>
              <a:t>type</a:t>
            </a:r>
            <a:r>
              <a:rPr sz="2600" b="1" spc="45" dirty="0">
                <a:latin typeface="Times New Roman" panose="02020603050405020304" charset="0"/>
                <a:cs typeface="Times New Roman" panose="02020603050405020304" charset="0"/>
              </a:rPr>
              <a:t>  </a:t>
            </a:r>
            <a:r>
              <a:rPr sz="2600" b="1" spc="60" dirty="0">
                <a:latin typeface="Times New Roman" panose="02020603050405020304" charset="0"/>
                <a:cs typeface="Times New Roman" panose="02020603050405020304" charset="0"/>
              </a:rPr>
              <a:t>of</a:t>
            </a:r>
            <a:r>
              <a:rPr sz="2600" b="1" spc="35" dirty="0">
                <a:latin typeface="Times New Roman" panose="02020603050405020304" charset="0"/>
                <a:cs typeface="Times New Roman" panose="02020603050405020304" charset="0"/>
              </a:rPr>
              <a:t>  </a:t>
            </a:r>
            <a:r>
              <a:rPr sz="2600" b="1" spc="60" dirty="0">
                <a:latin typeface="Times New Roman" panose="02020603050405020304" charset="0"/>
                <a:cs typeface="Times New Roman" panose="02020603050405020304" charset="0"/>
              </a:rPr>
              <a:t>these</a:t>
            </a:r>
            <a:r>
              <a:rPr sz="2600" b="1" spc="615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600" b="1" spc="75" dirty="0">
                <a:latin typeface="Times New Roman" panose="02020603050405020304" charset="0"/>
                <a:cs typeface="Times New Roman" panose="02020603050405020304" charset="0"/>
              </a:rPr>
              <a:t>values </a:t>
            </a:r>
            <a:r>
              <a:rPr sz="2600" b="1" spc="155" dirty="0">
                <a:latin typeface="Times New Roman" panose="02020603050405020304" charset="0"/>
                <a:cs typeface="Times New Roman" panose="02020603050405020304" charset="0"/>
              </a:rPr>
              <a:t>is</a:t>
            </a:r>
            <a:r>
              <a:rPr sz="2600" b="1" spc="4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600" b="1" spc="85" dirty="0">
                <a:latin typeface="Times New Roman" panose="02020603050405020304" charset="0"/>
                <a:cs typeface="Times New Roman" panose="02020603050405020304" charset="0"/>
              </a:rPr>
              <a:t>integer54</a:t>
            </a:r>
            <a:endParaRPr sz="260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-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319399" y="225939"/>
            <a:ext cx="3792854" cy="4076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500" dirty="0">
                <a:solidFill>
                  <a:srgbClr val="FFFFFF"/>
                </a:solidFill>
              </a:rPr>
              <a:t>Role</a:t>
            </a:r>
            <a:r>
              <a:rPr sz="2500" spc="75" dirty="0">
                <a:solidFill>
                  <a:srgbClr val="FFFFFF"/>
                </a:solidFill>
              </a:rPr>
              <a:t> </a:t>
            </a:r>
            <a:r>
              <a:rPr sz="2500" dirty="0">
                <a:solidFill>
                  <a:srgbClr val="FFFFFF"/>
                </a:solidFill>
              </a:rPr>
              <a:t>of</a:t>
            </a:r>
            <a:r>
              <a:rPr sz="2500" spc="80" dirty="0">
                <a:solidFill>
                  <a:srgbClr val="FFFFFF"/>
                </a:solidFill>
              </a:rPr>
              <a:t> </a:t>
            </a:r>
            <a:r>
              <a:rPr sz="2500" dirty="0">
                <a:solidFill>
                  <a:srgbClr val="FFFFFF"/>
                </a:solidFill>
              </a:rPr>
              <a:t>Machine</a:t>
            </a:r>
            <a:r>
              <a:rPr sz="2500" spc="80" dirty="0">
                <a:solidFill>
                  <a:srgbClr val="FFFFFF"/>
                </a:solidFill>
              </a:rPr>
              <a:t> </a:t>
            </a:r>
            <a:r>
              <a:rPr sz="2500" spc="-10" dirty="0">
                <a:solidFill>
                  <a:srgbClr val="FFFFFF"/>
                </a:solidFill>
              </a:rPr>
              <a:t>Learning</a:t>
            </a:r>
            <a:endParaRPr sz="2500"/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9099474" y="1288618"/>
            <a:ext cx="1032357" cy="209143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53022" y="1545793"/>
            <a:ext cx="1066990" cy="208102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617435" y="1545793"/>
            <a:ext cx="1925358" cy="167817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353022" y="1802968"/>
            <a:ext cx="2853613" cy="208102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6319202" y="963111"/>
            <a:ext cx="3837940" cy="805180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 marR="5080">
              <a:lnSpc>
                <a:spcPct val="106000"/>
              </a:lnSpc>
              <a:spcBef>
                <a:spcPts val="5"/>
              </a:spcBef>
              <a:tabLst>
                <a:tab pos="1285240" algn="l"/>
                <a:tab pos="2519680" algn="l"/>
                <a:tab pos="3465195" algn="l"/>
              </a:tabLst>
            </a:pPr>
            <a:r>
              <a:rPr sz="1650" spc="4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Machine</a:t>
            </a:r>
            <a:r>
              <a:rPr sz="165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	</a:t>
            </a:r>
            <a:r>
              <a:rPr sz="1650" spc="-1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learning</a:t>
            </a:r>
            <a:r>
              <a:rPr sz="165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	</a:t>
            </a:r>
            <a:r>
              <a:rPr sz="1650" spc="-1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offers</a:t>
            </a:r>
            <a:r>
              <a:rPr sz="165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	</a:t>
            </a:r>
            <a:r>
              <a:rPr sz="1650" spc="-2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the </a:t>
            </a:r>
            <a:r>
              <a:rPr sz="165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potential</a:t>
            </a:r>
            <a:r>
              <a:rPr sz="1650" spc="11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65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to</a:t>
            </a:r>
            <a:r>
              <a:rPr sz="1650" spc="114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650" spc="-1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revolutionize</a:t>
            </a:r>
            <a:endParaRPr sz="1650">
              <a:latin typeface="Verdana" panose="020B0604030504040204"/>
              <a:cs typeface="Verdana" panose="020B0604030504040204"/>
            </a:endParaRPr>
          </a:p>
          <a:p>
            <a:pPr marL="1111250">
              <a:lnSpc>
                <a:spcPct val="100000"/>
              </a:lnSpc>
              <a:spcBef>
                <a:spcPts val="45"/>
              </a:spcBef>
            </a:pPr>
            <a:r>
              <a:rPr sz="1650" spc="-5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,</a:t>
            </a:r>
            <a:endParaRPr sz="165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541040" y="1486986"/>
            <a:ext cx="615950" cy="2813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189230" algn="l"/>
              </a:tabLst>
            </a:pPr>
            <a:r>
              <a:rPr sz="1650" spc="-5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,</a:t>
            </a:r>
            <a:r>
              <a:rPr sz="165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	</a:t>
            </a:r>
            <a:r>
              <a:rPr sz="1650" spc="3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and</a:t>
            </a:r>
            <a:endParaRPr sz="165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319202" y="1744161"/>
            <a:ext cx="3837940" cy="13100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125"/>
              </a:spcBef>
              <a:tabLst>
                <a:tab pos="650240" algn="l"/>
              </a:tabLst>
            </a:pPr>
            <a:r>
              <a:rPr sz="1650" spc="-5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.</a:t>
            </a:r>
            <a:r>
              <a:rPr sz="165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	</a:t>
            </a:r>
            <a:r>
              <a:rPr sz="1650" spc="-2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By</a:t>
            </a:r>
            <a:endParaRPr sz="1650">
              <a:latin typeface="Verdana" panose="020B0604030504040204"/>
              <a:cs typeface="Verdana" panose="020B0604030504040204"/>
            </a:endParaRPr>
          </a:p>
          <a:p>
            <a:pPr marL="12700" marR="5080" algn="just">
              <a:lnSpc>
                <a:spcPct val="102000"/>
              </a:lnSpc>
            </a:pPr>
            <a:r>
              <a:rPr sz="165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leveraging</a:t>
            </a:r>
            <a:r>
              <a:rPr sz="1650" spc="33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65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advanced</a:t>
            </a:r>
            <a:r>
              <a:rPr sz="1650" spc="34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65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algorithms,</a:t>
            </a:r>
            <a:r>
              <a:rPr sz="1650" spc="33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650" spc="-2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it </a:t>
            </a:r>
            <a:r>
              <a:rPr sz="1650" spc="4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becomes</a:t>
            </a:r>
            <a:r>
              <a:rPr sz="1650" spc="459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65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possible</a:t>
            </a:r>
            <a:r>
              <a:rPr sz="1650" spc="459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65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to</a:t>
            </a:r>
            <a:r>
              <a:rPr sz="1650" spc="46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65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analyze</a:t>
            </a:r>
            <a:r>
              <a:rPr sz="1650" spc="459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650" spc="-2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vast </a:t>
            </a:r>
            <a:r>
              <a:rPr sz="1650" spc="4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amounts</a:t>
            </a:r>
            <a:r>
              <a:rPr sz="1650" spc="14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  </a:t>
            </a:r>
            <a:r>
              <a:rPr sz="165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of</a:t>
            </a:r>
            <a:r>
              <a:rPr sz="1650" spc="15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  </a:t>
            </a:r>
            <a:r>
              <a:rPr sz="165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data</a:t>
            </a:r>
            <a:r>
              <a:rPr sz="1650" spc="14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  </a:t>
            </a:r>
            <a:r>
              <a:rPr sz="1650" spc="5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and</a:t>
            </a:r>
            <a:r>
              <a:rPr sz="1650" spc="15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  </a:t>
            </a:r>
            <a:r>
              <a:rPr sz="1650" spc="-1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derive </a:t>
            </a:r>
            <a:r>
              <a:rPr sz="165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actionable</a:t>
            </a:r>
            <a:r>
              <a:rPr sz="1650" spc="1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65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insights</a:t>
            </a:r>
            <a:r>
              <a:rPr sz="1650" spc="1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650" spc="-1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for</a:t>
            </a:r>
            <a:r>
              <a:rPr sz="1650" spc="2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650" spc="-1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farmers.</a:t>
            </a:r>
            <a:endParaRPr sz="1650">
              <a:latin typeface="Verdana" panose="020B0604030504040204"/>
              <a:cs typeface="Verdana" panose="020B0604030504040204"/>
            </a:endParaRPr>
          </a:p>
        </p:txBody>
      </p:sp>
      <p:pic>
        <p:nvPicPr>
          <p:cNvPr id="11" name="object 1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0" y="3"/>
            <a:ext cx="6076607" cy="10262870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434920" y="3423704"/>
            <a:ext cx="7143749" cy="3929062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13728191" y="7778267"/>
            <a:ext cx="4321810" cy="2038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5"/>
              </a:spcBef>
            </a:pPr>
            <a:r>
              <a:rPr sz="2200" dirty="0">
                <a:solidFill>
                  <a:srgbClr val="FFFFFF"/>
                </a:solidFill>
                <a:latin typeface="Cambria" panose="02040503050406030204"/>
                <a:cs typeface="Cambria" panose="02040503050406030204"/>
              </a:rPr>
              <a:t>Plot</a:t>
            </a:r>
            <a:r>
              <a:rPr sz="2200" spc="165" dirty="0">
                <a:solidFill>
                  <a:srgbClr val="FFFFFF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2200" spc="50" dirty="0">
                <a:solidFill>
                  <a:srgbClr val="FFFFFF"/>
                </a:solidFill>
                <a:latin typeface="Cambria" panose="02040503050406030204"/>
                <a:cs typeface="Cambria" panose="02040503050406030204"/>
              </a:rPr>
              <a:t>of</a:t>
            </a:r>
            <a:r>
              <a:rPr sz="2200" spc="210" dirty="0">
                <a:solidFill>
                  <a:srgbClr val="FFFFFF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2200" dirty="0">
                <a:solidFill>
                  <a:srgbClr val="FFFFFF"/>
                </a:solidFill>
                <a:latin typeface="Cambria" panose="02040503050406030204"/>
                <a:cs typeface="Cambria" panose="02040503050406030204"/>
              </a:rPr>
              <a:t>area:</a:t>
            </a:r>
            <a:r>
              <a:rPr sz="2200" spc="204" dirty="0">
                <a:solidFill>
                  <a:srgbClr val="FFFFFF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2200" dirty="0">
                <a:solidFill>
                  <a:srgbClr val="FFFFFF"/>
                </a:solidFill>
                <a:latin typeface="Cambria" panose="02040503050406030204"/>
                <a:cs typeface="Cambria" panose="02040503050406030204"/>
              </a:rPr>
              <a:t>It</a:t>
            </a:r>
            <a:r>
              <a:rPr sz="2200" spc="170" dirty="0">
                <a:solidFill>
                  <a:srgbClr val="FFFFFF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2200" spc="45" dirty="0">
                <a:solidFill>
                  <a:srgbClr val="FFFFFF"/>
                </a:solidFill>
                <a:latin typeface="Cambria" panose="02040503050406030204"/>
                <a:cs typeface="Cambria" panose="02040503050406030204"/>
              </a:rPr>
              <a:t>signiﬁes</a:t>
            </a:r>
            <a:r>
              <a:rPr sz="2200" spc="135" dirty="0">
                <a:solidFill>
                  <a:srgbClr val="FFFFFF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2200" dirty="0">
                <a:solidFill>
                  <a:srgbClr val="FFFFFF"/>
                </a:solidFill>
                <a:latin typeface="Cambria" panose="02040503050406030204"/>
                <a:cs typeface="Cambria" panose="02040503050406030204"/>
              </a:rPr>
              <a:t>how</a:t>
            </a:r>
            <a:r>
              <a:rPr sz="2200" spc="150" dirty="0">
                <a:solidFill>
                  <a:srgbClr val="FFFFFF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2200" spc="65" dirty="0">
                <a:solidFill>
                  <a:srgbClr val="FFFFFF"/>
                </a:solidFill>
                <a:latin typeface="Cambria" panose="02040503050406030204"/>
                <a:cs typeface="Cambria" panose="02040503050406030204"/>
              </a:rPr>
              <a:t>much </a:t>
            </a:r>
            <a:r>
              <a:rPr sz="2200" dirty="0">
                <a:solidFill>
                  <a:srgbClr val="FFFFFF"/>
                </a:solidFill>
                <a:latin typeface="Cambria" panose="02040503050406030204"/>
                <a:cs typeface="Cambria" panose="02040503050406030204"/>
              </a:rPr>
              <a:t>are</a:t>
            </a:r>
            <a:r>
              <a:rPr sz="2200" spc="70" dirty="0">
                <a:solidFill>
                  <a:srgbClr val="FFFFFF"/>
                </a:solidFill>
                <a:latin typeface="Cambria" panose="02040503050406030204"/>
                <a:cs typeface="Cambria" panose="02040503050406030204"/>
              </a:rPr>
              <a:t>  </a:t>
            </a:r>
            <a:r>
              <a:rPr sz="2200" dirty="0">
                <a:solidFill>
                  <a:srgbClr val="FFFFFF"/>
                </a:solidFill>
                <a:latin typeface="Cambria" panose="02040503050406030204"/>
                <a:cs typeface="Cambria" panose="02040503050406030204"/>
              </a:rPr>
              <a:t>is</a:t>
            </a:r>
            <a:r>
              <a:rPr sz="2200" spc="70" dirty="0">
                <a:solidFill>
                  <a:srgbClr val="FFFFFF"/>
                </a:solidFill>
                <a:latin typeface="Cambria" panose="02040503050406030204"/>
                <a:cs typeface="Cambria" panose="02040503050406030204"/>
              </a:rPr>
              <a:t>  </a:t>
            </a:r>
            <a:r>
              <a:rPr sz="2200" dirty="0">
                <a:solidFill>
                  <a:srgbClr val="FFFFFF"/>
                </a:solidFill>
                <a:latin typeface="Cambria" panose="02040503050406030204"/>
                <a:cs typeface="Cambria" panose="02040503050406030204"/>
              </a:rPr>
              <a:t>available</a:t>
            </a:r>
            <a:r>
              <a:rPr sz="2200" spc="70" dirty="0">
                <a:solidFill>
                  <a:srgbClr val="FFFFFF"/>
                </a:solidFill>
                <a:latin typeface="Cambria" panose="02040503050406030204"/>
                <a:cs typeface="Cambria" panose="02040503050406030204"/>
              </a:rPr>
              <a:t>  </a:t>
            </a:r>
            <a:r>
              <a:rPr sz="2200" spc="55" dirty="0">
                <a:solidFill>
                  <a:srgbClr val="FFFFFF"/>
                </a:solidFill>
                <a:latin typeface="Cambria" panose="02040503050406030204"/>
                <a:cs typeface="Cambria" panose="02040503050406030204"/>
              </a:rPr>
              <a:t>in</a:t>
            </a:r>
            <a:r>
              <a:rPr sz="2200" spc="55" dirty="0">
                <a:solidFill>
                  <a:srgbClr val="FFFFFF"/>
                </a:solidFill>
                <a:latin typeface="Cambria" panose="02040503050406030204"/>
                <a:cs typeface="Cambria" panose="02040503050406030204"/>
              </a:rPr>
              <a:t>  </a:t>
            </a:r>
            <a:r>
              <a:rPr sz="2200" dirty="0">
                <a:solidFill>
                  <a:srgbClr val="FFFFFF"/>
                </a:solidFill>
                <a:latin typeface="Cambria" panose="02040503050406030204"/>
                <a:cs typeface="Cambria" panose="02040503050406030204"/>
              </a:rPr>
              <a:t>total</a:t>
            </a:r>
            <a:r>
              <a:rPr sz="2200" spc="70" dirty="0">
                <a:solidFill>
                  <a:srgbClr val="FFFFFF"/>
                </a:solidFill>
                <a:latin typeface="Cambria" panose="02040503050406030204"/>
                <a:cs typeface="Cambria" panose="02040503050406030204"/>
              </a:rPr>
              <a:t>  </a:t>
            </a:r>
            <a:r>
              <a:rPr sz="2200" dirty="0">
                <a:solidFill>
                  <a:srgbClr val="FFFFFF"/>
                </a:solidFill>
                <a:latin typeface="Cambria" panose="02040503050406030204"/>
                <a:cs typeface="Cambria" panose="02040503050406030204"/>
              </a:rPr>
              <a:t>and</a:t>
            </a:r>
            <a:r>
              <a:rPr sz="2200" spc="40" dirty="0">
                <a:solidFill>
                  <a:srgbClr val="FFFFFF"/>
                </a:solidFill>
                <a:latin typeface="Cambria" panose="02040503050406030204"/>
                <a:cs typeface="Cambria" panose="02040503050406030204"/>
              </a:rPr>
              <a:t>  </a:t>
            </a:r>
            <a:r>
              <a:rPr sz="2200" spc="-25" dirty="0">
                <a:solidFill>
                  <a:srgbClr val="FFFFFF"/>
                </a:solidFill>
                <a:latin typeface="Cambria" panose="02040503050406030204"/>
                <a:cs typeface="Cambria" panose="02040503050406030204"/>
              </a:rPr>
              <a:t>how </a:t>
            </a:r>
            <a:r>
              <a:rPr sz="2200" spc="85" dirty="0">
                <a:solidFill>
                  <a:srgbClr val="FFFFFF"/>
                </a:solidFill>
                <a:latin typeface="Cambria" panose="02040503050406030204"/>
                <a:cs typeface="Cambria" panose="02040503050406030204"/>
              </a:rPr>
              <a:t>much</a:t>
            </a:r>
            <a:r>
              <a:rPr sz="2200" spc="40" dirty="0">
                <a:solidFill>
                  <a:srgbClr val="FFFFFF"/>
                </a:solidFill>
                <a:latin typeface="Cambria" panose="02040503050406030204"/>
                <a:cs typeface="Cambria" panose="02040503050406030204"/>
              </a:rPr>
              <a:t>  </a:t>
            </a:r>
            <a:r>
              <a:rPr sz="2200" dirty="0">
                <a:solidFill>
                  <a:srgbClr val="FFFFFF"/>
                </a:solidFill>
                <a:latin typeface="Cambria" panose="02040503050406030204"/>
                <a:cs typeface="Cambria" panose="02040503050406030204"/>
              </a:rPr>
              <a:t>area</a:t>
            </a:r>
            <a:r>
              <a:rPr sz="2200" spc="30" dirty="0">
                <a:solidFill>
                  <a:srgbClr val="FFFFFF"/>
                </a:solidFill>
                <a:latin typeface="Cambria" panose="02040503050406030204"/>
                <a:cs typeface="Cambria" panose="02040503050406030204"/>
              </a:rPr>
              <a:t>  </a:t>
            </a:r>
            <a:r>
              <a:rPr sz="2200" dirty="0">
                <a:solidFill>
                  <a:srgbClr val="FFFFFF"/>
                </a:solidFill>
                <a:latin typeface="Cambria" panose="02040503050406030204"/>
                <a:cs typeface="Cambria" panose="02040503050406030204"/>
              </a:rPr>
              <a:t>is</a:t>
            </a:r>
            <a:r>
              <a:rPr sz="2200" spc="45" dirty="0">
                <a:solidFill>
                  <a:srgbClr val="FFFFFF"/>
                </a:solidFill>
                <a:latin typeface="Cambria" panose="02040503050406030204"/>
                <a:cs typeface="Cambria" panose="02040503050406030204"/>
              </a:rPr>
              <a:t>  </a:t>
            </a:r>
            <a:r>
              <a:rPr sz="2200" spc="55" dirty="0">
                <a:solidFill>
                  <a:srgbClr val="FFFFFF"/>
                </a:solidFill>
                <a:latin typeface="Cambria" panose="02040503050406030204"/>
                <a:cs typeface="Cambria" panose="02040503050406030204"/>
              </a:rPr>
              <a:t>occupied.</a:t>
            </a:r>
            <a:r>
              <a:rPr sz="2200" spc="490" dirty="0">
                <a:solidFill>
                  <a:srgbClr val="FFFFFF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2200" dirty="0">
                <a:solidFill>
                  <a:srgbClr val="FFFFFF"/>
                </a:solidFill>
                <a:latin typeface="Cambria" panose="02040503050406030204"/>
                <a:cs typeface="Cambria" panose="02040503050406030204"/>
              </a:rPr>
              <a:t>With</a:t>
            </a:r>
            <a:r>
              <a:rPr sz="2200" spc="545" dirty="0">
                <a:solidFill>
                  <a:srgbClr val="FFFFFF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2200" spc="-25" dirty="0">
                <a:solidFill>
                  <a:srgbClr val="FFFFFF"/>
                </a:solidFill>
                <a:latin typeface="Cambria" panose="02040503050406030204"/>
                <a:cs typeface="Cambria" panose="02040503050406030204"/>
              </a:rPr>
              <a:t>the </a:t>
            </a:r>
            <a:r>
              <a:rPr sz="2200" dirty="0">
                <a:solidFill>
                  <a:srgbClr val="FFFFFF"/>
                </a:solidFill>
                <a:latin typeface="Cambria" panose="02040503050406030204"/>
                <a:cs typeface="Cambria" panose="02040503050406030204"/>
              </a:rPr>
              <a:t>help</a:t>
            </a:r>
            <a:r>
              <a:rPr sz="2200" spc="75" dirty="0">
                <a:solidFill>
                  <a:srgbClr val="FFFFFF"/>
                </a:solidFill>
                <a:latin typeface="Cambria" panose="02040503050406030204"/>
                <a:cs typeface="Cambria" panose="02040503050406030204"/>
              </a:rPr>
              <a:t>  </a:t>
            </a:r>
            <a:r>
              <a:rPr sz="2200" spc="50" dirty="0">
                <a:solidFill>
                  <a:srgbClr val="FFFFFF"/>
                </a:solidFill>
                <a:latin typeface="Cambria" panose="02040503050406030204"/>
                <a:cs typeface="Cambria" panose="02040503050406030204"/>
              </a:rPr>
              <a:t>of</a:t>
            </a:r>
            <a:r>
              <a:rPr sz="2200" spc="65" dirty="0">
                <a:solidFill>
                  <a:srgbClr val="FFFFFF"/>
                </a:solidFill>
                <a:latin typeface="Cambria" panose="02040503050406030204"/>
                <a:cs typeface="Cambria" panose="02040503050406030204"/>
              </a:rPr>
              <a:t>  </a:t>
            </a:r>
            <a:r>
              <a:rPr sz="2200" dirty="0">
                <a:solidFill>
                  <a:srgbClr val="FFFFFF"/>
                </a:solidFill>
                <a:latin typeface="Cambria" panose="02040503050406030204"/>
                <a:cs typeface="Cambria" panose="02040503050406030204"/>
              </a:rPr>
              <a:t>this</a:t>
            </a:r>
            <a:r>
              <a:rPr sz="2200" spc="75" dirty="0">
                <a:solidFill>
                  <a:srgbClr val="FFFFFF"/>
                </a:solidFill>
                <a:latin typeface="Cambria" panose="02040503050406030204"/>
                <a:cs typeface="Cambria" panose="02040503050406030204"/>
              </a:rPr>
              <a:t>  </a:t>
            </a:r>
            <a:r>
              <a:rPr sz="2200" spc="50" dirty="0">
                <a:solidFill>
                  <a:srgbClr val="FFFFFF"/>
                </a:solidFill>
                <a:latin typeface="Cambria" panose="02040503050406030204"/>
                <a:cs typeface="Cambria" panose="02040503050406030204"/>
              </a:rPr>
              <a:t>one</a:t>
            </a:r>
            <a:r>
              <a:rPr sz="2200" spc="80" dirty="0">
                <a:solidFill>
                  <a:srgbClr val="FFFFFF"/>
                </a:solidFill>
                <a:latin typeface="Cambria" panose="02040503050406030204"/>
                <a:cs typeface="Cambria" panose="02040503050406030204"/>
              </a:rPr>
              <a:t>  </a:t>
            </a:r>
            <a:r>
              <a:rPr sz="2200" spc="60" dirty="0">
                <a:solidFill>
                  <a:srgbClr val="FFFFFF"/>
                </a:solidFill>
                <a:latin typeface="Cambria" panose="02040503050406030204"/>
                <a:cs typeface="Cambria" panose="02040503050406030204"/>
              </a:rPr>
              <a:t>can</a:t>
            </a:r>
            <a:r>
              <a:rPr sz="2200" spc="75" dirty="0">
                <a:solidFill>
                  <a:srgbClr val="FFFFFF"/>
                </a:solidFill>
                <a:latin typeface="Cambria" panose="02040503050406030204"/>
                <a:cs typeface="Cambria" panose="02040503050406030204"/>
              </a:rPr>
              <a:t>  </a:t>
            </a:r>
            <a:r>
              <a:rPr sz="2200" spc="35" dirty="0">
                <a:solidFill>
                  <a:srgbClr val="FFFFFF"/>
                </a:solidFill>
                <a:latin typeface="Cambria" panose="02040503050406030204"/>
                <a:cs typeface="Cambria" panose="02040503050406030204"/>
              </a:rPr>
              <a:t>understand </a:t>
            </a:r>
            <a:r>
              <a:rPr sz="2200" dirty="0">
                <a:solidFill>
                  <a:srgbClr val="FFFFFF"/>
                </a:solidFill>
                <a:latin typeface="Cambria" panose="02040503050406030204"/>
                <a:cs typeface="Cambria" panose="02040503050406030204"/>
              </a:rPr>
              <a:t>how</a:t>
            </a:r>
            <a:r>
              <a:rPr sz="2200" spc="229" dirty="0">
                <a:solidFill>
                  <a:srgbClr val="FFFFFF"/>
                </a:solidFill>
                <a:latin typeface="Cambria" panose="02040503050406030204"/>
                <a:cs typeface="Cambria" panose="02040503050406030204"/>
              </a:rPr>
              <a:t>  </a:t>
            </a:r>
            <a:r>
              <a:rPr sz="2200" dirty="0">
                <a:solidFill>
                  <a:srgbClr val="FFFFFF"/>
                </a:solidFill>
                <a:latin typeface="Cambria" panose="02040503050406030204"/>
                <a:cs typeface="Cambria" panose="02040503050406030204"/>
              </a:rPr>
              <a:t>area</a:t>
            </a:r>
            <a:r>
              <a:rPr sz="2200" spc="250" dirty="0">
                <a:solidFill>
                  <a:srgbClr val="FFFFFF"/>
                </a:solidFill>
                <a:latin typeface="Cambria" panose="02040503050406030204"/>
                <a:cs typeface="Cambria" panose="02040503050406030204"/>
              </a:rPr>
              <a:t>  </a:t>
            </a:r>
            <a:r>
              <a:rPr sz="2200" dirty="0">
                <a:solidFill>
                  <a:srgbClr val="FFFFFF"/>
                </a:solidFill>
                <a:latin typeface="Cambria" panose="02040503050406030204"/>
                <a:cs typeface="Cambria" panose="02040503050406030204"/>
              </a:rPr>
              <a:t>is</a:t>
            </a:r>
            <a:r>
              <a:rPr sz="2200" spc="260" dirty="0">
                <a:solidFill>
                  <a:srgbClr val="FFFFFF"/>
                </a:solidFill>
                <a:latin typeface="Cambria" panose="02040503050406030204"/>
                <a:cs typeface="Cambria" panose="02040503050406030204"/>
              </a:rPr>
              <a:t>  </a:t>
            </a:r>
            <a:r>
              <a:rPr sz="2200" spc="50" dirty="0">
                <a:solidFill>
                  <a:srgbClr val="FFFFFF"/>
                </a:solidFill>
                <a:latin typeface="Cambria" panose="02040503050406030204"/>
                <a:cs typeface="Cambria" panose="02040503050406030204"/>
              </a:rPr>
              <a:t>occupied</a:t>
            </a:r>
            <a:r>
              <a:rPr sz="2200" spc="260" dirty="0">
                <a:solidFill>
                  <a:srgbClr val="FFFFFF"/>
                </a:solidFill>
                <a:latin typeface="Cambria" panose="02040503050406030204"/>
                <a:cs typeface="Cambria" panose="02040503050406030204"/>
              </a:rPr>
              <a:t>  </a:t>
            </a:r>
            <a:r>
              <a:rPr sz="2200" dirty="0">
                <a:solidFill>
                  <a:srgbClr val="FFFFFF"/>
                </a:solidFill>
                <a:latin typeface="Cambria" panose="02040503050406030204"/>
                <a:cs typeface="Cambria" panose="02040503050406030204"/>
              </a:rPr>
              <a:t>and</a:t>
            </a:r>
            <a:r>
              <a:rPr sz="2200" spc="229" dirty="0">
                <a:solidFill>
                  <a:srgbClr val="FFFFFF"/>
                </a:solidFill>
                <a:latin typeface="Cambria" panose="02040503050406030204"/>
                <a:cs typeface="Cambria" panose="02040503050406030204"/>
              </a:rPr>
              <a:t>  </a:t>
            </a:r>
            <a:r>
              <a:rPr sz="2200" spc="-25" dirty="0">
                <a:solidFill>
                  <a:srgbClr val="FFFFFF"/>
                </a:solidFill>
                <a:latin typeface="Cambria" panose="02040503050406030204"/>
                <a:cs typeface="Cambria" panose="02040503050406030204"/>
              </a:rPr>
              <a:t>how </a:t>
            </a:r>
            <a:r>
              <a:rPr sz="2200" spc="85" dirty="0">
                <a:solidFill>
                  <a:srgbClr val="FFFFFF"/>
                </a:solidFill>
                <a:latin typeface="Cambria" panose="02040503050406030204"/>
                <a:cs typeface="Cambria" panose="02040503050406030204"/>
              </a:rPr>
              <a:t>much</a:t>
            </a:r>
            <a:r>
              <a:rPr sz="2200" spc="95" dirty="0">
                <a:solidFill>
                  <a:srgbClr val="FFFFFF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2200" spc="60" dirty="0">
                <a:solidFill>
                  <a:srgbClr val="FFFFFF"/>
                </a:solidFill>
                <a:latin typeface="Cambria" panose="02040503050406030204"/>
                <a:cs typeface="Cambria" panose="02040503050406030204"/>
              </a:rPr>
              <a:t>can</a:t>
            </a:r>
            <a:r>
              <a:rPr sz="2200" spc="95" dirty="0">
                <a:solidFill>
                  <a:srgbClr val="FFFFFF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2200" dirty="0">
                <a:solidFill>
                  <a:srgbClr val="FFFFFF"/>
                </a:solidFill>
                <a:latin typeface="Cambria" panose="02040503050406030204"/>
                <a:cs typeface="Cambria" panose="02040503050406030204"/>
              </a:rPr>
              <a:t>be</a:t>
            </a:r>
            <a:r>
              <a:rPr sz="2200" spc="95" dirty="0">
                <a:solidFill>
                  <a:srgbClr val="FFFFFF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Cambria" panose="02040503050406030204"/>
                <a:cs typeface="Cambria" panose="02040503050406030204"/>
              </a:rPr>
              <a:t>given</a:t>
            </a:r>
            <a:endParaRPr sz="2200">
              <a:latin typeface="Cambria" panose="02040503050406030204"/>
              <a:cs typeface="Cambria" panose="02040503050406030204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377982" y="269873"/>
            <a:ext cx="7910195" cy="9226550"/>
            <a:chOff x="10377982" y="269873"/>
            <a:chExt cx="7910195" cy="9226550"/>
          </a:xfrm>
        </p:grpSpPr>
        <p:sp>
          <p:nvSpPr>
            <p:cNvPr id="3" name="object 3"/>
            <p:cNvSpPr/>
            <p:nvPr/>
          </p:nvSpPr>
          <p:spPr>
            <a:xfrm>
              <a:off x="10377982" y="269873"/>
              <a:ext cx="7910195" cy="9226550"/>
            </a:xfrm>
            <a:custGeom>
              <a:avLst/>
              <a:gdLst/>
              <a:ahLst/>
              <a:cxnLst/>
              <a:rect l="l" t="t" r="r" b="b"/>
              <a:pathLst>
                <a:path w="7910194" h="9226550">
                  <a:moveTo>
                    <a:pt x="0" y="9226153"/>
                  </a:moveTo>
                  <a:lnTo>
                    <a:pt x="7910016" y="9226153"/>
                  </a:lnTo>
                  <a:lnTo>
                    <a:pt x="7910016" y="0"/>
                  </a:lnTo>
                  <a:lnTo>
                    <a:pt x="0" y="0"/>
                  </a:lnTo>
                  <a:lnTo>
                    <a:pt x="0" y="922615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11477307" y="1245654"/>
              <a:ext cx="5758865" cy="7248525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93040">
              <a:lnSpc>
                <a:spcPct val="100000"/>
              </a:lnSpc>
              <a:spcBef>
                <a:spcPts val="95"/>
              </a:spcBef>
            </a:pPr>
            <a:r>
              <a:rPr sz="3550" dirty="0"/>
              <a:t>Data</a:t>
            </a:r>
            <a:r>
              <a:rPr sz="3550" spc="10" dirty="0"/>
              <a:t> </a:t>
            </a:r>
            <a:r>
              <a:rPr sz="3550" spc="-10" dirty="0"/>
              <a:t>Collection</a:t>
            </a:r>
            <a:endParaRPr sz="3550"/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268218" y="1079436"/>
            <a:ext cx="387464" cy="141097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051296" y="1327086"/>
            <a:ext cx="853833" cy="141097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057938" y="2327211"/>
            <a:ext cx="739889" cy="175831"/>
          </a:xfrm>
          <a:prstGeom prst="rect">
            <a:avLst/>
          </a:prstGeom>
        </p:spPr>
      </p:pic>
      <p:sp>
        <p:nvSpPr>
          <p:cNvPr id="9" name="object 9"/>
          <p:cNvSpPr/>
          <p:nvPr/>
        </p:nvSpPr>
        <p:spPr>
          <a:xfrm>
            <a:off x="9372981" y="2327211"/>
            <a:ext cx="281940" cy="141605"/>
          </a:xfrm>
          <a:custGeom>
            <a:avLst/>
            <a:gdLst/>
            <a:ahLst/>
            <a:cxnLst/>
            <a:rect l="l" t="t" r="r" b="b"/>
            <a:pathLst>
              <a:path w="281940" h="141605">
                <a:moveTo>
                  <a:pt x="85636" y="104635"/>
                </a:moveTo>
                <a:lnTo>
                  <a:pt x="54292" y="82016"/>
                </a:lnTo>
                <a:lnTo>
                  <a:pt x="45567" y="80454"/>
                </a:lnTo>
                <a:lnTo>
                  <a:pt x="41262" y="79717"/>
                </a:lnTo>
                <a:lnTo>
                  <a:pt x="24422" y="70624"/>
                </a:lnTo>
                <a:lnTo>
                  <a:pt x="24422" y="64858"/>
                </a:lnTo>
                <a:lnTo>
                  <a:pt x="25996" y="62077"/>
                </a:lnTo>
                <a:lnTo>
                  <a:pt x="32308" y="57454"/>
                </a:lnTo>
                <a:lnTo>
                  <a:pt x="37731" y="56286"/>
                </a:lnTo>
                <a:lnTo>
                  <a:pt x="49847" y="56286"/>
                </a:lnTo>
                <a:lnTo>
                  <a:pt x="54279" y="56857"/>
                </a:lnTo>
                <a:lnTo>
                  <a:pt x="63106" y="59169"/>
                </a:lnTo>
                <a:lnTo>
                  <a:pt x="68364" y="61823"/>
                </a:lnTo>
                <a:lnTo>
                  <a:pt x="74447" y="65976"/>
                </a:lnTo>
                <a:lnTo>
                  <a:pt x="79717" y="56286"/>
                </a:lnTo>
                <a:lnTo>
                  <a:pt x="51803" y="37934"/>
                </a:lnTo>
                <a:lnTo>
                  <a:pt x="36918" y="37934"/>
                </a:lnTo>
                <a:lnTo>
                  <a:pt x="4445" y="62572"/>
                </a:lnTo>
                <a:lnTo>
                  <a:pt x="4445" y="74637"/>
                </a:lnTo>
                <a:lnTo>
                  <a:pt x="35648" y="97815"/>
                </a:lnTo>
                <a:lnTo>
                  <a:pt x="48882" y="100063"/>
                </a:lnTo>
                <a:lnTo>
                  <a:pt x="52692" y="100888"/>
                </a:lnTo>
                <a:lnTo>
                  <a:pt x="59156" y="102717"/>
                </a:lnTo>
                <a:lnTo>
                  <a:pt x="61556" y="103873"/>
                </a:lnTo>
                <a:lnTo>
                  <a:pt x="64706" y="106667"/>
                </a:lnTo>
                <a:lnTo>
                  <a:pt x="65493" y="108546"/>
                </a:lnTo>
                <a:lnTo>
                  <a:pt x="65493" y="114287"/>
                </a:lnTo>
                <a:lnTo>
                  <a:pt x="63944" y="117081"/>
                </a:lnTo>
                <a:lnTo>
                  <a:pt x="57772" y="121500"/>
                </a:lnTo>
                <a:lnTo>
                  <a:pt x="52146" y="122605"/>
                </a:lnTo>
                <a:lnTo>
                  <a:pt x="37846" y="122605"/>
                </a:lnTo>
                <a:lnTo>
                  <a:pt x="31978" y="121627"/>
                </a:lnTo>
                <a:lnTo>
                  <a:pt x="20789" y="117703"/>
                </a:lnTo>
                <a:lnTo>
                  <a:pt x="15125" y="114566"/>
                </a:lnTo>
                <a:lnTo>
                  <a:pt x="9385" y="110286"/>
                </a:lnTo>
                <a:lnTo>
                  <a:pt x="0" y="126593"/>
                </a:lnTo>
                <a:lnTo>
                  <a:pt x="5905" y="131597"/>
                </a:lnTo>
                <a:lnTo>
                  <a:pt x="12534" y="135267"/>
                </a:lnTo>
                <a:lnTo>
                  <a:pt x="27216" y="139928"/>
                </a:lnTo>
                <a:lnTo>
                  <a:pt x="34950" y="141097"/>
                </a:lnTo>
                <a:lnTo>
                  <a:pt x="51790" y="141097"/>
                </a:lnTo>
                <a:lnTo>
                  <a:pt x="59309" y="139903"/>
                </a:lnTo>
                <a:lnTo>
                  <a:pt x="71945" y="135089"/>
                </a:lnTo>
                <a:lnTo>
                  <a:pt x="76847" y="131584"/>
                </a:lnTo>
                <a:lnTo>
                  <a:pt x="83667" y="122605"/>
                </a:lnTo>
                <a:lnTo>
                  <a:pt x="83870" y="122351"/>
                </a:lnTo>
                <a:lnTo>
                  <a:pt x="85559" y="117081"/>
                </a:lnTo>
                <a:lnTo>
                  <a:pt x="85636" y="104635"/>
                </a:lnTo>
                <a:close/>
              </a:path>
              <a:path w="281940" h="141605">
                <a:moveTo>
                  <a:pt x="195135" y="89446"/>
                </a:moveTo>
                <a:lnTo>
                  <a:pt x="184111" y="56451"/>
                </a:lnTo>
                <a:lnTo>
                  <a:pt x="180492" y="52349"/>
                </a:lnTo>
                <a:lnTo>
                  <a:pt x="175577" y="48120"/>
                </a:lnTo>
                <a:lnTo>
                  <a:pt x="174815" y="47625"/>
                </a:lnTo>
                <a:lnTo>
                  <a:pt x="174815" y="82689"/>
                </a:lnTo>
                <a:lnTo>
                  <a:pt x="174815" y="96088"/>
                </a:lnTo>
                <a:lnTo>
                  <a:pt x="149593" y="122389"/>
                </a:lnTo>
                <a:lnTo>
                  <a:pt x="137553" y="122389"/>
                </a:lnTo>
                <a:lnTo>
                  <a:pt x="112242" y="96088"/>
                </a:lnTo>
                <a:lnTo>
                  <a:pt x="112242" y="82689"/>
                </a:lnTo>
                <a:lnTo>
                  <a:pt x="137617" y="56451"/>
                </a:lnTo>
                <a:lnTo>
                  <a:pt x="149644" y="56451"/>
                </a:lnTo>
                <a:lnTo>
                  <a:pt x="154990" y="57810"/>
                </a:lnTo>
                <a:lnTo>
                  <a:pt x="164312" y="63233"/>
                </a:lnTo>
                <a:lnTo>
                  <a:pt x="167995" y="67043"/>
                </a:lnTo>
                <a:lnTo>
                  <a:pt x="170700" y="71970"/>
                </a:lnTo>
                <a:lnTo>
                  <a:pt x="173443" y="76860"/>
                </a:lnTo>
                <a:lnTo>
                  <a:pt x="157556" y="39585"/>
                </a:lnTo>
                <a:lnTo>
                  <a:pt x="143446" y="37934"/>
                </a:lnTo>
                <a:lnTo>
                  <a:pt x="136271" y="38354"/>
                </a:lnTo>
                <a:lnTo>
                  <a:pt x="102387" y="57213"/>
                </a:lnTo>
                <a:lnTo>
                  <a:pt x="91922" y="89446"/>
                </a:lnTo>
                <a:lnTo>
                  <a:pt x="92341" y="96723"/>
                </a:lnTo>
                <a:lnTo>
                  <a:pt x="111633" y="130822"/>
                </a:lnTo>
                <a:lnTo>
                  <a:pt x="143446" y="141097"/>
                </a:lnTo>
                <a:lnTo>
                  <a:pt x="150622" y="140690"/>
                </a:lnTo>
                <a:lnTo>
                  <a:pt x="184111" y="122389"/>
                </a:lnTo>
                <a:lnTo>
                  <a:pt x="184772" y="121640"/>
                </a:lnTo>
                <a:lnTo>
                  <a:pt x="188442" y="116103"/>
                </a:lnTo>
                <a:lnTo>
                  <a:pt x="191363" y="110045"/>
                </a:lnTo>
                <a:lnTo>
                  <a:pt x="193459" y="103581"/>
                </a:lnTo>
                <a:lnTo>
                  <a:pt x="194716" y="96723"/>
                </a:lnTo>
                <a:lnTo>
                  <a:pt x="195135" y="89446"/>
                </a:lnTo>
                <a:close/>
              </a:path>
              <a:path w="281940" h="141605">
                <a:moveTo>
                  <a:pt x="233718" y="38849"/>
                </a:moveTo>
                <a:lnTo>
                  <a:pt x="213614" y="38849"/>
                </a:lnTo>
                <a:lnTo>
                  <a:pt x="213614" y="140220"/>
                </a:lnTo>
                <a:lnTo>
                  <a:pt x="233718" y="140220"/>
                </a:lnTo>
                <a:lnTo>
                  <a:pt x="233718" y="38849"/>
                </a:lnTo>
                <a:close/>
              </a:path>
              <a:path w="281940" h="141605">
                <a:moveTo>
                  <a:pt x="236766" y="8877"/>
                </a:moveTo>
                <a:lnTo>
                  <a:pt x="235496" y="5905"/>
                </a:lnTo>
                <a:lnTo>
                  <a:pt x="230390" y="1181"/>
                </a:lnTo>
                <a:lnTo>
                  <a:pt x="227330" y="0"/>
                </a:lnTo>
                <a:lnTo>
                  <a:pt x="220141" y="0"/>
                </a:lnTo>
                <a:lnTo>
                  <a:pt x="217068" y="1231"/>
                </a:lnTo>
                <a:lnTo>
                  <a:pt x="212001" y="6121"/>
                </a:lnTo>
                <a:lnTo>
                  <a:pt x="210832" y="8877"/>
                </a:lnTo>
                <a:lnTo>
                  <a:pt x="210731" y="16205"/>
                </a:lnTo>
                <a:lnTo>
                  <a:pt x="211975" y="19215"/>
                </a:lnTo>
                <a:lnTo>
                  <a:pt x="217017" y="24231"/>
                </a:lnTo>
                <a:lnTo>
                  <a:pt x="220103" y="25476"/>
                </a:lnTo>
                <a:lnTo>
                  <a:pt x="227533" y="25476"/>
                </a:lnTo>
                <a:lnTo>
                  <a:pt x="230657" y="24231"/>
                </a:lnTo>
                <a:lnTo>
                  <a:pt x="235546" y="19215"/>
                </a:lnTo>
                <a:lnTo>
                  <a:pt x="236728" y="16205"/>
                </a:lnTo>
                <a:lnTo>
                  <a:pt x="236766" y="8877"/>
                </a:lnTo>
                <a:close/>
              </a:path>
              <a:path w="281940" h="141605">
                <a:moveTo>
                  <a:pt x="281838" y="0"/>
                </a:moveTo>
                <a:lnTo>
                  <a:pt x="261734" y="0"/>
                </a:lnTo>
                <a:lnTo>
                  <a:pt x="261734" y="140220"/>
                </a:lnTo>
                <a:lnTo>
                  <a:pt x="281838" y="140220"/>
                </a:lnTo>
                <a:lnTo>
                  <a:pt x="28183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046673" y="2584386"/>
            <a:ext cx="745744" cy="174955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976792" y="2079561"/>
            <a:ext cx="687933" cy="141097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079602" y="2327211"/>
            <a:ext cx="1388008" cy="141097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6030384" y="995102"/>
            <a:ext cx="3648075" cy="1025525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65"/>
              </a:spcBef>
              <a:tabLst>
                <a:tab pos="1035050" algn="l"/>
                <a:tab pos="1612265" algn="l"/>
              </a:tabLst>
            </a:pPr>
            <a:r>
              <a:rPr sz="1400" spc="-10" dirty="0">
                <a:latin typeface="Verdana" panose="020B0604030504040204"/>
                <a:cs typeface="Verdana" panose="020B0604030504040204"/>
              </a:rPr>
              <a:t>Accurate</a:t>
            </a:r>
            <a:r>
              <a:rPr sz="1400" dirty="0">
                <a:latin typeface="Verdana" panose="020B0604030504040204"/>
                <a:cs typeface="Verdana" panose="020B0604030504040204"/>
              </a:rPr>
              <a:t>	</a:t>
            </a:r>
            <a:r>
              <a:rPr sz="1400" spc="-25" dirty="0">
                <a:latin typeface="Verdana" panose="020B0604030504040204"/>
                <a:cs typeface="Verdana" panose="020B0604030504040204"/>
              </a:rPr>
              <a:t>and</a:t>
            </a:r>
            <a:r>
              <a:rPr sz="1400" dirty="0">
                <a:latin typeface="Verdana" panose="020B0604030504040204"/>
                <a:cs typeface="Verdana" panose="020B0604030504040204"/>
              </a:rPr>
              <a:t>	</a:t>
            </a:r>
            <a:r>
              <a:rPr sz="1400" spc="-10" dirty="0">
                <a:latin typeface="Verdana" panose="020B0604030504040204"/>
                <a:cs typeface="Verdana" panose="020B0604030504040204"/>
              </a:rPr>
              <a:t>comprehensive</a:t>
            </a:r>
            <a:endParaRPr sz="1400">
              <a:latin typeface="Verdana" panose="020B0604030504040204"/>
              <a:cs typeface="Verdana" panose="020B0604030504040204"/>
            </a:endParaRPr>
          </a:p>
          <a:p>
            <a:pPr marL="12700" marR="5080" indent="1076960">
              <a:lnSpc>
                <a:spcPct val="116000"/>
              </a:lnSpc>
              <a:tabLst>
                <a:tab pos="1431925" algn="l"/>
                <a:tab pos="2423795" algn="l"/>
                <a:tab pos="2873375" algn="l"/>
              </a:tabLst>
            </a:pPr>
            <a:r>
              <a:rPr sz="1400" spc="-25" dirty="0">
                <a:latin typeface="Verdana" panose="020B0604030504040204"/>
                <a:cs typeface="Verdana" panose="020B0604030504040204"/>
              </a:rPr>
              <a:t>is</a:t>
            </a:r>
            <a:r>
              <a:rPr sz="1400" dirty="0">
                <a:latin typeface="Verdana" panose="020B0604030504040204"/>
                <a:cs typeface="Verdana" panose="020B0604030504040204"/>
              </a:rPr>
              <a:t>	</a:t>
            </a:r>
            <a:r>
              <a:rPr sz="1400" spc="-10" dirty="0">
                <a:latin typeface="Verdana" panose="020B0604030504040204"/>
                <a:cs typeface="Verdana" panose="020B0604030504040204"/>
              </a:rPr>
              <a:t>essential</a:t>
            </a:r>
            <a:r>
              <a:rPr sz="1400" dirty="0">
                <a:latin typeface="Verdana" panose="020B0604030504040204"/>
                <a:cs typeface="Verdana" panose="020B0604030504040204"/>
              </a:rPr>
              <a:t>	</a:t>
            </a:r>
            <a:r>
              <a:rPr sz="1400" spc="-25" dirty="0">
                <a:latin typeface="Verdana" panose="020B0604030504040204"/>
                <a:cs typeface="Verdana" panose="020B0604030504040204"/>
              </a:rPr>
              <a:t>for</a:t>
            </a:r>
            <a:r>
              <a:rPr sz="1400" dirty="0">
                <a:latin typeface="Verdana" panose="020B0604030504040204"/>
                <a:cs typeface="Verdana" panose="020B0604030504040204"/>
              </a:rPr>
              <a:t>	</a:t>
            </a:r>
            <a:r>
              <a:rPr sz="1400" spc="-10" dirty="0">
                <a:latin typeface="Verdana" panose="020B0604030504040204"/>
                <a:cs typeface="Verdana" panose="020B0604030504040204"/>
              </a:rPr>
              <a:t>effective </a:t>
            </a:r>
            <a:r>
              <a:rPr sz="1400" dirty="0">
                <a:latin typeface="Verdana" panose="020B0604030504040204"/>
                <a:cs typeface="Verdana" panose="020B0604030504040204"/>
              </a:rPr>
              <a:t>machine</a:t>
            </a:r>
            <a:r>
              <a:rPr sz="1400" spc="30" dirty="0">
                <a:latin typeface="Verdana" panose="020B0604030504040204"/>
                <a:cs typeface="Verdana" panose="020B0604030504040204"/>
              </a:rPr>
              <a:t> </a:t>
            </a:r>
            <a:r>
              <a:rPr sz="1400" dirty="0">
                <a:latin typeface="Verdana" panose="020B0604030504040204"/>
                <a:cs typeface="Verdana" panose="020B0604030504040204"/>
              </a:rPr>
              <a:t>learning</a:t>
            </a:r>
            <a:r>
              <a:rPr sz="1400" spc="35" dirty="0">
                <a:latin typeface="Verdana" panose="020B0604030504040204"/>
                <a:cs typeface="Verdana" panose="020B0604030504040204"/>
              </a:rPr>
              <a:t> </a:t>
            </a:r>
            <a:r>
              <a:rPr sz="1400" dirty="0">
                <a:latin typeface="Verdana" panose="020B0604030504040204"/>
                <a:cs typeface="Verdana" panose="020B0604030504040204"/>
              </a:rPr>
              <a:t>models.</a:t>
            </a:r>
            <a:r>
              <a:rPr sz="1400" spc="30" dirty="0">
                <a:latin typeface="Verdana" panose="020B0604030504040204"/>
                <a:cs typeface="Verdana" panose="020B0604030504040204"/>
              </a:rPr>
              <a:t> </a:t>
            </a:r>
            <a:r>
              <a:rPr sz="1400" dirty="0">
                <a:latin typeface="Verdana" panose="020B0604030504040204"/>
                <a:cs typeface="Verdana" panose="020B0604030504040204"/>
              </a:rPr>
              <a:t>This</a:t>
            </a:r>
            <a:r>
              <a:rPr sz="1400" spc="35" dirty="0">
                <a:latin typeface="Verdana" panose="020B0604030504040204"/>
                <a:cs typeface="Verdana" panose="020B0604030504040204"/>
              </a:rPr>
              <a:t> </a:t>
            </a:r>
            <a:r>
              <a:rPr sz="1400" dirty="0">
                <a:latin typeface="Verdana" panose="020B0604030504040204"/>
                <a:cs typeface="Verdana" panose="020B0604030504040204"/>
              </a:rPr>
              <a:t>slide</a:t>
            </a:r>
            <a:r>
              <a:rPr sz="1400" spc="30" dirty="0">
                <a:latin typeface="Verdana" panose="020B0604030504040204"/>
                <a:cs typeface="Verdana" panose="020B0604030504040204"/>
              </a:rPr>
              <a:t> </a:t>
            </a:r>
            <a:r>
              <a:rPr sz="1400" spc="-20" dirty="0">
                <a:latin typeface="Verdana" panose="020B0604030504040204"/>
                <a:cs typeface="Verdana" panose="020B0604030504040204"/>
              </a:rPr>
              <a:t>will</a:t>
            </a:r>
            <a:endParaRPr sz="1400">
              <a:latin typeface="Verdana" panose="020B0604030504040204"/>
              <a:cs typeface="Verdana" panose="020B0604030504040204"/>
            </a:endParaRPr>
          </a:p>
          <a:p>
            <a:pPr marL="12700">
              <a:lnSpc>
                <a:spcPct val="100000"/>
              </a:lnSpc>
              <a:spcBef>
                <a:spcPts val="345"/>
              </a:spcBef>
              <a:tabLst>
                <a:tab pos="963930" algn="l"/>
                <a:tab pos="1557020" algn="l"/>
                <a:tab pos="2486660" algn="l"/>
                <a:tab pos="3461385" algn="l"/>
              </a:tabLst>
            </a:pPr>
            <a:r>
              <a:rPr sz="1400" spc="-10" dirty="0">
                <a:latin typeface="Verdana" panose="020B0604030504040204"/>
                <a:cs typeface="Verdana" panose="020B0604030504040204"/>
              </a:rPr>
              <a:t>explore</a:t>
            </a:r>
            <a:r>
              <a:rPr sz="1400" dirty="0">
                <a:latin typeface="Verdana" panose="020B0604030504040204"/>
                <a:cs typeface="Verdana" panose="020B0604030504040204"/>
              </a:rPr>
              <a:t>	</a:t>
            </a:r>
            <a:r>
              <a:rPr sz="1400" spc="-25" dirty="0">
                <a:latin typeface="Verdana" panose="020B0604030504040204"/>
                <a:cs typeface="Verdana" panose="020B0604030504040204"/>
              </a:rPr>
              <a:t>the</a:t>
            </a:r>
            <a:r>
              <a:rPr sz="1400" dirty="0">
                <a:latin typeface="Verdana" panose="020B0604030504040204"/>
                <a:cs typeface="Verdana" panose="020B0604030504040204"/>
              </a:rPr>
              <a:t>	</a:t>
            </a:r>
            <a:r>
              <a:rPr sz="1400" spc="-10" dirty="0">
                <a:latin typeface="Verdana" panose="020B0604030504040204"/>
                <a:cs typeface="Verdana" panose="020B0604030504040204"/>
              </a:rPr>
              <a:t>various</a:t>
            </a:r>
            <a:r>
              <a:rPr sz="1400" dirty="0">
                <a:latin typeface="Verdana" panose="020B0604030504040204"/>
                <a:cs typeface="Verdana" panose="020B0604030504040204"/>
              </a:rPr>
              <a:t>	</a:t>
            </a:r>
            <a:r>
              <a:rPr sz="1400" spc="-10" dirty="0">
                <a:latin typeface="Verdana" panose="020B0604030504040204"/>
                <a:cs typeface="Verdana" panose="020B0604030504040204"/>
              </a:rPr>
              <a:t>sources</a:t>
            </a:r>
            <a:r>
              <a:rPr sz="1400" dirty="0">
                <a:latin typeface="Verdana" panose="020B0604030504040204"/>
                <a:cs typeface="Verdana" panose="020B0604030504040204"/>
              </a:rPr>
              <a:t>	</a:t>
            </a:r>
            <a:r>
              <a:rPr sz="1400" spc="-25" dirty="0">
                <a:latin typeface="Verdana" panose="020B0604030504040204"/>
                <a:cs typeface="Verdana" panose="020B0604030504040204"/>
              </a:rPr>
              <a:t>of</a:t>
            </a:r>
            <a:endParaRPr sz="140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260071" y="2028107"/>
            <a:ext cx="1522095" cy="2406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659130" algn="l"/>
              </a:tabLst>
            </a:pPr>
            <a:r>
              <a:rPr sz="1400" spc="-10" dirty="0">
                <a:latin typeface="Verdana" panose="020B0604030504040204"/>
                <a:cs typeface="Verdana" panose="020B0604030504040204"/>
              </a:rPr>
              <a:t>data,</a:t>
            </a:r>
            <a:r>
              <a:rPr sz="1400" dirty="0">
                <a:latin typeface="Verdana" panose="020B0604030504040204"/>
                <a:cs typeface="Verdana" panose="020B0604030504040204"/>
              </a:rPr>
              <a:t>	</a:t>
            </a:r>
            <a:r>
              <a:rPr sz="1400" spc="-10" dirty="0">
                <a:latin typeface="Verdana" panose="020B0604030504040204"/>
                <a:cs typeface="Verdana" panose="020B0604030504040204"/>
              </a:rPr>
              <a:t>including</a:t>
            </a:r>
            <a:endParaRPr sz="140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464321" y="2275757"/>
            <a:ext cx="664845" cy="2406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303530" algn="l"/>
              </a:tabLst>
            </a:pPr>
            <a:r>
              <a:rPr sz="1400" spc="-50" dirty="0">
                <a:latin typeface="Verdana" panose="020B0604030504040204"/>
                <a:cs typeface="Verdana" panose="020B0604030504040204"/>
              </a:rPr>
              <a:t>,</a:t>
            </a:r>
            <a:r>
              <a:rPr sz="1400" dirty="0">
                <a:latin typeface="Verdana" panose="020B0604030504040204"/>
                <a:cs typeface="Verdana" panose="020B0604030504040204"/>
              </a:rPr>
              <a:t>	</a:t>
            </a:r>
            <a:r>
              <a:rPr sz="1400" spc="-25" dirty="0">
                <a:latin typeface="Verdana" panose="020B0604030504040204"/>
                <a:cs typeface="Verdana" panose="020B0604030504040204"/>
              </a:rPr>
              <a:t>and</a:t>
            </a:r>
            <a:endParaRPr sz="140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030384" y="1995227"/>
            <a:ext cx="1051560" cy="777875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65"/>
              </a:spcBef>
            </a:pPr>
            <a:r>
              <a:rPr sz="1400" spc="-10" dirty="0">
                <a:latin typeface="Verdana" panose="020B0604030504040204"/>
                <a:cs typeface="Verdana" panose="020B0604030504040204"/>
              </a:rPr>
              <a:t>agricultural</a:t>
            </a:r>
            <a:endParaRPr sz="1400">
              <a:latin typeface="Verdana" panose="020B0604030504040204"/>
              <a:cs typeface="Verdana" panose="020B0604030504040204"/>
            </a:endParaRPr>
          </a:p>
          <a:p>
            <a:pPr marL="757555">
              <a:lnSpc>
                <a:spcPct val="100000"/>
              </a:lnSpc>
              <a:spcBef>
                <a:spcPts val="270"/>
              </a:spcBef>
            </a:pPr>
            <a:r>
              <a:rPr sz="1400" spc="-50" dirty="0">
                <a:latin typeface="Verdana" panose="020B0604030504040204"/>
                <a:cs typeface="Verdana" panose="020B0604030504040204"/>
              </a:rPr>
              <a:t>,</a:t>
            </a:r>
            <a:endParaRPr sz="1400">
              <a:latin typeface="Verdana" panose="020B0604030504040204"/>
              <a:cs typeface="Verdana" panose="020B0604030504040204"/>
            </a:endParaRPr>
          </a:p>
          <a:p>
            <a:pPr marL="760095">
              <a:lnSpc>
                <a:spcPct val="100000"/>
              </a:lnSpc>
              <a:spcBef>
                <a:spcPts val="345"/>
              </a:spcBef>
            </a:pPr>
            <a:r>
              <a:rPr sz="1400" spc="-50" dirty="0">
                <a:latin typeface="Verdana" panose="020B0604030504040204"/>
                <a:cs typeface="Verdana" panose="020B0604030504040204"/>
              </a:rPr>
              <a:t>.</a:t>
            </a:r>
            <a:endParaRPr sz="1400">
              <a:latin typeface="Verdana" panose="020B0604030504040204"/>
              <a:cs typeface="Verdana" panose="020B0604030504040204"/>
            </a:endParaRPr>
          </a:p>
        </p:txBody>
      </p:sp>
      <p:pic>
        <p:nvPicPr>
          <p:cNvPr id="17" name="object 1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23876" y="3345396"/>
            <a:ext cx="9143998" cy="2477156"/>
          </a:xfrm>
          <a:prstGeom prst="rect">
            <a:avLst/>
          </a:prstGeom>
        </p:spPr>
      </p:pic>
      <p:sp>
        <p:nvSpPr>
          <p:cNvPr id="18" name="object 18"/>
          <p:cNvSpPr txBox="1"/>
          <p:nvPr/>
        </p:nvSpPr>
        <p:spPr>
          <a:xfrm>
            <a:off x="511175" y="6578530"/>
            <a:ext cx="3045460" cy="210756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 algn="just">
              <a:lnSpc>
                <a:spcPct val="101000"/>
              </a:lnSpc>
              <a:spcBef>
                <a:spcPts val="85"/>
              </a:spcBef>
              <a:tabLst>
                <a:tab pos="1562735" algn="l"/>
                <a:tab pos="2087245" algn="l"/>
              </a:tabLst>
            </a:pPr>
            <a:r>
              <a:rPr sz="2250" b="1" spc="160" dirty="0">
                <a:latin typeface="Times New Roman" panose="02020603050405020304" charset="0"/>
                <a:cs typeface="Times New Roman" panose="02020603050405020304" charset="0"/>
              </a:rPr>
              <a:t>The</a:t>
            </a:r>
            <a:r>
              <a:rPr sz="2250" b="1" spc="509" dirty="0">
                <a:latin typeface="Times New Roman" panose="02020603050405020304" charset="0"/>
                <a:cs typeface="Times New Roman" panose="02020603050405020304" charset="0"/>
              </a:rPr>
              <a:t>  </a:t>
            </a:r>
            <a:r>
              <a:rPr sz="2250" b="1" spc="45" dirty="0">
                <a:latin typeface="Times New Roman" panose="02020603050405020304" charset="0"/>
                <a:cs typeface="Times New Roman" panose="02020603050405020304" charset="0"/>
              </a:rPr>
              <a:t>dataset</a:t>
            </a:r>
            <a:r>
              <a:rPr sz="2250" b="1" spc="505" dirty="0">
                <a:latin typeface="Times New Roman" panose="02020603050405020304" charset="0"/>
                <a:cs typeface="Times New Roman" panose="02020603050405020304" charset="0"/>
              </a:rPr>
              <a:t>  </a:t>
            </a:r>
            <a:r>
              <a:rPr sz="2250" b="1" spc="100" dirty="0">
                <a:latin typeface="Times New Roman" panose="02020603050405020304" charset="0"/>
                <a:cs typeface="Times New Roman" panose="02020603050405020304" charset="0"/>
              </a:rPr>
              <a:t>for</a:t>
            </a:r>
            <a:r>
              <a:rPr sz="2250" b="1" spc="480" dirty="0">
                <a:latin typeface="Times New Roman" panose="02020603050405020304" charset="0"/>
                <a:cs typeface="Times New Roman" panose="02020603050405020304" charset="0"/>
              </a:rPr>
              <a:t>  </a:t>
            </a:r>
            <a:r>
              <a:rPr sz="2250" b="1" spc="25" dirty="0">
                <a:latin typeface="Times New Roman" panose="02020603050405020304" charset="0"/>
                <a:cs typeface="Times New Roman" panose="02020603050405020304" charset="0"/>
              </a:rPr>
              <a:t>the </a:t>
            </a:r>
            <a:r>
              <a:rPr sz="2250" b="1" spc="100" dirty="0">
                <a:latin typeface="Times New Roman" panose="02020603050405020304" charset="0"/>
                <a:cs typeface="Times New Roman" panose="02020603050405020304" charset="0"/>
              </a:rPr>
              <a:t>analysis</a:t>
            </a:r>
            <a:r>
              <a:rPr sz="2250" b="1" spc="215" dirty="0">
                <a:latin typeface="Times New Roman" panose="02020603050405020304" charset="0"/>
                <a:cs typeface="Times New Roman" panose="02020603050405020304" charset="0"/>
              </a:rPr>
              <a:t>   </a:t>
            </a:r>
            <a:r>
              <a:rPr sz="2250" b="1" spc="50" dirty="0">
                <a:latin typeface="Times New Roman" panose="02020603050405020304" charset="0"/>
                <a:cs typeface="Times New Roman" panose="02020603050405020304" charset="0"/>
              </a:rPr>
              <a:t>of</a:t>
            </a:r>
            <a:r>
              <a:rPr sz="2250" b="1" spc="225" dirty="0">
                <a:latin typeface="Times New Roman" panose="02020603050405020304" charset="0"/>
                <a:cs typeface="Times New Roman" panose="02020603050405020304" charset="0"/>
              </a:rPr>
              <a:t>   </a:t>
            </a:r>
            <a:r>
              <a:rPr sz="2250" b="1" spc="100" dirty="0">
                <a:latin typeface="Times New Roman" panose="02020603050405020304" charset="0"/>
                <a:cs typeface="Times New Roman" panose="02020603050405020304" charset="0"/>
              </a:rPr>
              <a:t>for</a:t>
            </a:r>
            <a:r>
              <a:rPr sz="2250" b="1" spc="555" dirty="0">
                <a:latin typeface="Times New Roman" panose="02020603050405020304" charset="0"/>
                <a:cs typeface="Times New Roman" panose="02020603050405020304" charset="0"/>
              </a:rPr>
              <a:t>  </a:t>
            </a:r>
            <a:r>
              <a:rPr sz="2250" b="1" spc="85" dirty="0">
                <a:latin typeface="Times New Roman" panose="02020603050405020304" charset="0"/>
                <a:cs typeface="Times New Roman" panose="02020603050405020304" charset="0"/>
              </a:rPr>
              <a:t>this </a:t>
            </a:r>
            <a:r>
              <a:rPr sz="2250" b="1" spc="110" dirty="0">
                <a:latin typeface="Times New Roman" panose="02020603050405020304" charset="0"/>
                <a:cs typeface="Times New Roman" panose="02020603050405020304" charset="0"/>
              </a:rPr>
              <a:t>crop</a:t>
            </a:r>
            <a:r>
              <a:rPr sz="2250" b="1" dirty="0">
                <a:latin typeface="Times New Roman" panose="02020603050405020304" charset="0"/>
                <a:cs typeface="Times New Roman" panose="02020603050405020304" charset="0"/>
              </a:rPr>
              <a:t>	</a:t>
            </a:r>
            <a:r>
              <a:rPr sz="2250" b="1" spc="100" dirty="0">
                <a:latin typeface="Times New Roman" panose="02020603050405020304" charset="0"/>
                <a:cs typeface="Times New Roman" panose="02020603050405020304" charset="0"/>
              </a:rPr>
              <a:t>production analysis</a:t>
            </a:r>
            <a:r>
              <a:rPr sz="2250" b="1" spc="140" dirty="0">
                <a:latin typeface="Times New Roman" panose="02020603050405020304" charset="0"/>
                <a:cs typeface="Times New Roman" panose="02020603050405020304" charset="0"/>
              </a:rPr>
              <a:t>  </a:t>
            </a:r>
            <a:r>
              <a:rPr sz="2250" b="1" spc="145" dirty="0">
                <a:latin typeface="Times New Roman" panose="02020603050405020304" charset="0"/>
                <a:cs typeface="Times New Roman" panose="02020603050405020304" charset="0"/>
              </a:rPr>
              <a:t>in</a:t>
            </a:r>
            <a:r>
              <a:rPr sz="2250" b="1" spc="140" dirty="0">
                <a:latin typeface="Times New Roman" panose="02020603050405020304" charset="0"/>
                <a:cs typeface="Times New Roman" panose="02020603050405020304" charset="0"/>
              </a:rPr>
              <a:t>  </a:t>
            </a:r>
            <a:r>
              <a:rPr sz="2250" b="1" spc="130" dirty="0">
                <a:latin typeface="Times New Roman" panose="02020603050405020304" charset="0"/>
                <a:cs typeface="Times New Roman" panose="02020603050405020304" charset="0"/>
              </a:rPr>
              <a:t>India  </a:t>
            </a:r>
            <a:r>
              <a:rPr sz="2250" b="1" spc="135" dirty="0">
                <a:latin typeface="Times New Roman" panose="02020603050405020304" charset="0"/>
                <a:cs typeface="Times New Roman" panose="02020603050405020304" charset="0"/>
              </a:rPr>
              <a:t>is</a:t>
            </a:r>
            <a:r>
              <a:rPr sz="2250" b="1" spc="140" dirty="0">
                <a:latin typeface="Times New Roman" panose="02020603050405020304" charset="0"/>
                <a:cs typeface="Times New Roman" panose="02020603050405020304" charset="0"/>
              </a:rPr>
              <a:t>  </a:t>
            </a:r>
            <a:r>
              <a:rPr sz="2250" b="1" spc="-50" dirty="0">
                <a:latin typeface="Times New Roman" panose="02020603050405020304" charset="0"/>
                <a:cs typeface="Times New Roman" panose="02020603050405020304" charset="0"/>
              </a:rPr>
              <a:t>a </a:t>
            </a:r>
            <a:r>
              <a:rPr sz="2250" b="1" spc="70" dirty="0">
                <a:latin typeface="Times New Roman" panose="02020603050405020304" charset="0"/>
                <a:cs typeface="Times New Roman" panose="02020603050405020304" charset="0"/>
              </a:rPr>
              <a:t>cleaned</a:t>
            </a:r>
            <a:r>
              <a:rPr sz="2250" b="1" dirty="0">
                <a:latin typeface="Times New Roman" panose="02020603050405020304" charset="0"/>
                <a:cs typeface="Times New Roman" panose="02020603050405020304" charset="0"/>
              </a:rPr>
              <a:t>		</a:t>
            </a:r>
            <a:r>
              <a:rPr sz="2250" b="1" spc="35" dirty="0">
                <a:latin typeface="Times New Roman" panose="02020603050405020304" charset="0"/>
                <a:cs typeface="Times New Roman" panose="02020603050405020304" charset="0"/>
              </a:rPr>
              <a:t>dataset </a:t>
            </a:r>
            <a:r>
              <a:rPr sz="2250" b="1" spc="85" dirty="0">
                <a:latin typeface="Times New Roman" panose="02020603050405020304" charset="0"/>
                <a:cs typeface="Times New Roman" panose="02020603050405020304" charset="0"/>
              </a:rPr>
              <a:t>present</a:t>
            </a:r>
            <a:r>
              <a:rPr sz="2250" b="1" spc="1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250" b="1" spc="100" dirty="0">
                <a:latin typeface="Times New Roman" panose="02020603050405020304" charset="0"/>
                <a:cs typeface="Times New Roman" panose="02020603050405020304" charset="0"/>
              </a:rPr>
              <a:t>on</a:t>
            </a:r>
            <a:r>
              <a:rPr sz="2250" b="1" spc="-5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250" b="1" spc="85" dirty="0">
                <a:latin typeface="Times New Roman" panose="02020603050405020304" charset="0"/>
                <a:cs typeface="Times New Roman" panose="02020603050405020304" charset="0"/>
              </a:rPr>
              <a:t>kaggle.</a:t>
            </a:r>
            <a:endParaRPr sz="225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909320">
              <a:lnSpc>
                <a:spcPct val="100000"/>
              </a:lnSpc>
              <a:spcBef>
                <a:spcPts val="130"/>
              </a:spcBef>
            </a:pPr>
            <a:r>
              <a:rPr sz="2950" spc="95" dirty="0"/>
              <a:t>Crop</a:t>
            </a:r>
            <a:r>
              <a:rPr sz="2950" spc="-90" dirty="0"/>
              <a:t> </a:t>
            </a:r>
            <a:r>
              <a:rPr sz="2950" dirty="0"/>
              <a:t>Yield</a:t>
            </a:r>
            <a:r>
              <a:rPr sz="2950" spc="25" dirty="0"/>
              <a:t> </a:t>
            </a:r>
            <a:r>
              <a:rPr sz="2950" spc="-10" dirty="0"/>
              <a:t>Prediction</a:t>
            </a:r>
            <a:endParaRPr sz="2950"/>
          </a:p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7767840" y="1736636"/>
            <a:ext cx="2294877" cy="18602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782561" y="2279612"/>
            <a:ext cx="779284" cy="166001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776489" y="2260511"/>
            <a:ext cx="1138288" cy="18602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782561" y="2527211"/>
            <a:ext cx="504037" cy="149275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7721909" y="1110056"/>
            <a:ext cx="917575" cy="558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06680">
              <a:lnSpc>
                <a:spcPct val="117000"/>
              </a:lnSpc>
              <a:spcBef>
                <a:spcPts val="100"/>
              </a:spcBef>
            </a:pPr>
            <a:r>
              <a:rPr sz="1500" spc="-10" dirty="0">
                <a:latin typeface="Verdana" panose="020B0604030504040204"/>
                <a:cs typeface="Verdana" panose="020B0604030504040204"/>
              </a:rPr>
              <a:t>learning historical</a:t>
            </a:r>
            <a:endParaRPr sz="1500">
              <a:latin typeface="Verdana" panose="020B0604030504040204"/>
              <a:cs typeface="Verdana" panose="020B0604030504040204"/>
            </a:endParaRPr>
          </a:p>
        </p:txBody>
      </p:sp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742805" y="1993811"/>
            <a:ext cx="782764" cy="149275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674212" y="2260511"/>
            <a:ext cx="841044" cy="186029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6751096" y="1110056"/>
            <a:ext cx="844550" cy="8255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7000"/>
              </a:lnSpc>
              <a:spcBef>
                <a:spcPts val="100"/>
              </a:spcBef>
            </a:pPr>
            <a:r>
              <a:rPr sz="1500" spc="-10" dirty="0">
                <a:latin typeface="Verdana" panose="020B0604030504040204"/>
                <a:cs typeface="Verdana" panose="020B0604030504040204"/>
              </a:rPr>
              <a:t>Machine analyze accurate</a:t>
            </a:r>
            <a:endParaRPr sz="150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751104" y="1900631"/>
            <a:ext cx="1927860" cy="558800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00"/>
              </a:spcBef>
              <a:tabLst>
                <a:tab pos="1260475" algn="l"/>
              </a:tabLst>
            </a:pPr>
            <a:r>
              <a:rPr sz="1500" spc="-10" dirty="0">
                <a:latin typeface="Verdana" panose="020B0604030504040204"/>
                <a:cs typeface="Verdana" panose="020B0604030504040204"/>
              </a:rPr>
              <a:t>considering</a:t>
            </a:r>
            <a:r>
              <a:rPr sz="1500" dirty="0">
                <a:latin typeface="Verdana" panose="020B0604030504040204"/>
                <a:cs typeface="Verdana" panose="020B0604030504040204"/>
              </a:rPr>
              <a:t>	</a:t>
            </a:r>
            <a:r>
              <a:rPr sz="1500" spc="-10" dirty="0">
                <a:latin typeface="Verdana" panose="020B0604030504040204"/>
                <a:cs typeface="Verdana" panose="020B0604030504040204"/>
              </a:rPr>
              <a:t>factors</a:t>
            </a:r>
            <a:endParaRPr sz="1500">
              <a:latin typeface="Verdana" panose="020B0604030504040204"/>
              <a:cs typeface="Verdana" panose="020B0604030504040204"/>
            </a:endParaRPr>
          </a:p>
          <a:p>
            <a:pPr marR="262255" algn="ctr">
              <a:lnSpc>
                <a:spcPct val="100000"/>
              </a:lnSpc>
              <a:spcBef>
                <a:spcPts val="300"/>
              </a:spcBef>
            </a:pPr>
            <a:r>
              <a:rPr sz="1500" spc="-50" dirty="0">
                <a:latin typeface="Verdana" panose="020B0604030504040204"/>
                <a:cs typeface="Verdana" panose="020B0604030504040204"/>
              </a:rPr>
              <a:t>,</a:t>
            </a:r>
            <a:endParaRPr sz="150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793369" y="1110056"/>
            <a:ext cx="1744345" cy="13493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7150" marR="5080" indent="34290">
              <a:lnSpc>
                <a:spcPct val="117000"/>
              </a:lnSpc>
              <a:spcBef>
                <a:spcPts val="100"/>
              </a:spcBef>
              <a:tabLst>
                <a:tab pos="744220" algn="l"/>
                <a:tab pos="1194435" algn="l"/>
                <a:tab pos="1384935" algn="l"/>
              </a:tabLst>
            </a:pPr>
            <a:r>
              <a:rPr sz="1500" spc="-10" dirty="0">
                <a:latin typeface="Verdana" panose="020B0604030504040204"/>
                <a:cs typeface="Verdana" panose="020B0604030504040204"/>
              </a:rPr>
              <a:t>algorithms</a:t>
            </a:r>
            <a:r>
              <a:rPr sz="1500" dirty="0">
                <a:latin typeface="Verdana" panose="020B0604030504040204"/>
                <a:cs typeface="Verdana" panose="020B0604030504040204"/>
              </a:rPr>
              <a:t>		</a:t>
            </a:r>
            <a:r>
              <a:rPr sz="1500" spc="-25" dirty="0">
                <a:latin typeface="Verdana" panose="020B0604030504040204"/>
                <a:cs typeface="Verdana" panose="020B0604030504040204"/>
              </a:rPr>
              <a:t>can </a:t>
            </a:r>
            <a:r>
              <a:rPr sz="1500" spc="-20" dirty="0">
                <a:latin typeface="Verdana" panose="020B0604030504040204"/>
                <a:cs typeface="Verdana" panose="020B0604030504040204"/>
              </a:rPr>
              <a:t>data</a:t>
            </a:r>
            <a:r>
              <a:rPr sz="1500" dirty="0">
                <a:latin typeface="Verdana" panose="020B0604030504040204"/>
                <a:cs typeface="Verdana" panose="020B0604030504040204"/>
              </a:rPr>
              <a:t>	</a:t>
            </a:r>
            <a:r>
              <a:rPr sz="1500" spc="-25" dirty="0">
                <a:latin typeface="Verdana" panose="020B0604030504040204"/>
                <a:cs typeface="Verdana" panose="020B0604030504040204"/>
              </a:rPr>
              <a:t>to</a:t>
            </a:r>
            <a:r>
              <a:rPr sz="1500" dirty="0">
                <a:latin typeface="Verdana" panose="020B0604030504040204"/>
                <a:cs typeface="Verdana" panose="020B0604030504040204"/>
              </a:rPr>
              <a:t>	</a:t>
            </a:r>
            <a:r>
              <a:rPr sz="1500" spc="-20" dirty="0">
                <a:latin typeface="Verdana" panose="020B0604030504040204"/>
                <a:cs typeface="Verdana" panose="020B0604030504040204"/>
              </a:rPr>
              <a:t>make</a:t>
            </a:r>
            <a:endParaRPr sz="1500">
              <a:latin typeface="Verdana" panose="020B0604030504040204"/>
              <a:cs typeface="Verdana" panose="020B0604030504040204"/>
            </a:endParaRPr>
          </a:p>
          <a:p>
            <a:pPr marR="5080" algn="r">
              <a:lnSpc>
                <a:spcPct val="100000"/>
              </a:lnSpc>
              <a:spcBef>
                <a:spcPts val="300"/>
              </a:spcBef>
              <a:tabLst>
                <a:tab pos="218440" algn="l"/>
              </a:tabLst>
            </a:pPr>
            <a:r>
              <a:rPr sz="1500" spc="-50" dirty="0">
                <a:latin typeface="Verdana" panose="020B0604030504040204"/>
                <a:cs typeface="Verdana" panose="020B0604030504040204"/>
              </a:rPr>
              <a:t>.</a:t>
            </a:r>
            <a:r>
              <a:rPr sz="1500" dirty="0">
                <a:latin typeface="Verdana" panose="020B0604030504040204"/>
                <a:cs typeface="Verdana" panose="020B0604030504040204"/>
              </a:rPr>
              <a:t>	</a:t>
            </a:r>
            <a:r>
              <a:rPr sz="1500" spc="-25" dirty="0">
                <a:latin typeface="Verdana" panose="020B0604030504040204"/>
                <a:cs typeface="Verdana" panose="020B0604030504040204"/>
              </a:rPr>
              <a:t>By</a:t>
            </a:r>
            <a:endParaRPr sz="1500">
              <a:latin typeface="Verdana" panose="020B0604030504040204"/>
              <a:cs typeface="Verdana" panose="020B0604030504040204"/>
            </a:endParaRPr>
          </a:p>
          <a:p>
            <a:pPr marL="12700">
              <a:lnSpc>
                <a:spcPct val="100000"/>
              </a:lnSpc>
              <a:spcBef>
                <a:spcPts val="225"/>
              </a:spcBef>
              <a:tabLst>
                <a:tab pos="605155" algn="l"/>
              </a:tabLst>
            </a:pPr>
            <a:r>
              <a:rPr sz="1500" spc="-20" dirty="0">
                <a:latin typeface="Verdana" panose="020B0604030504040204"/>
                <a:cs typeface="Verdana" panose="020B0604030504040204"/>
              </a:rPr>
              <a:t>such</a:t>
            </a:r>
            <a:r>
              <a:rPr sz="1500" dirty="0">
                <a:latin typeface="Verdana" panose="020B0604030504040204"/>
                <a:cs typeface="Verdana" panose="020B0604030504040204"/>
              </a:rPr>
              <a:t>	</a:t>
            </a:r>
            <a:r>
              <a:rPr sz="1500" spc="-25" dirty="0">
                <a:latin typeface="Verdana" panose="020B0604030504040204"/>
                <a:cs typeface="Verdana" panose="020B0604030504040204"/>
              </a:rPr>
              <a:t>as</a:t>
            </a:r>
            <a:endParaRPr sz="1500">
              <a:latin typeface="Verdana" panose="020B0604030504040204"/>
              <a:cs typeface="Verdana" panose="020B0604030504040204"/>
            </a:endParaRPr>
          </a:p>
          <a:p>
            <a:pPr marL="111125">
              <a:lnSpc>
                <a:spcPct val="100000"/>
              </a:lnSpc>
              <a:spcBef>
                <a:spcPts val="300"/>
              </a:spcBef>
              <a:tabLst>
                <a:tab pos="323850" algn="l"/>
              </a:tabLst>
            </a:pPr>
            <a:r>
              <a:rPr sz="1500" spc="-50" dirty="0">
                <a:latin typeface="Verdana" panose="020B0604030504040204"/>
                <a:cs typeface="Verdana" panose="020B0604030504040204"/>
              </a:rPr>
              <a:t>,</a:t>
            </a:r>
            <a:r>
              <a:rPr sz="1500" dirty="0">
                <a:latin typeface="Verdana" panose="020B0604030504040204"/>
                <a:cs typeface="Verdana" panose="020B0604030504040204"/>
              </a:rPr>
              <a:t>	</a:t>
            </a:r>
            <a:r>
              <a:rPr sz="1500" spc="-25" dirty="0">
                <a:latin typeface="Verdana" panose="020B0604030504040204"/>
                <a:cs typeface="Verdana" panose="020B0604030504040204"/>
              </a:rPr>
              <a:t>and</a:t>
            </a:r>
            <a:endParaRPr sz="150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751096" y="2434031"/>
            <a:ext cx="3787140" cy="558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520700">
              <a:lnSpc>
                <a:spcPct val="117000"/>
              </a:lnSpc>
              <a:spcBef>
                <a:spcPts val="100"/>
              </a:spcBef>
              <a:tabLst>
                <a:tab pos="800735" algn="l"/>
                <a:tab pos="1553210" algn="l"/>
                <a:tab pos="2486025" algn="l"/>
                <a:tab pos="3059430" algn="l"/>
              </a:tabLst>
            </a:pPr>
            <a:r>
              <a:rPr sz="1500" spc="-50" dirty="0">
                <a:latin typeface="Verdana" panose="020B0604030504040204"/>
                <a:cs typeface="Verdana" panose="020B0604030504040204"/>
              </a:rPr>
              <a:t>,</a:t>
            </a:r>
            <a:r>
              <a:rPr sz="1500" dirty="0">
                <a:latin typeface="Verdana" panose="020B0604030504040204"/>
                <a:cs typeface="Verdana" panose="020B0604030504040204"/>
              </a:rPr>
              <a:t>	</a:t>
            </a:r>
            <a:r>
              <a:rPr sz="1500" spc="-20" dirty="0">
                <a:latin typeface="Verdana" panose="020B0604030504040204"/>
                <a:cs typeface="Verdana" panose="020B0604030504040204"/>
              </a:rPr>
              <a:t>these</a:t>
            </a:r>
            <a:r>
              <a:rPr sz="1500" dirty="0">
                <a:latin typeface="Verdana" panose="020B0604030504040204"/>
                <a:cs typeface="Verdana" panose="020B0604030504040204"/>
              </a:rPr>
              <a:t>	</a:t>
            </a:r>
            <a:r>
              <a:rPr sz="1500" spc="-10" dirty="0">
                <a:latin typeface="Verdana" panose="020B0604030504040204"/>
                <a:cs typeface="Verdana" panose="020B0604030504040204"/>
              </a:rPr>
              <a:t>models</a:t>
            </a:r>
            <a:r>
              <a:rPr sz="1500" dirty="0">
                <a:latin typeface="Verdana" panose="020B0604030504040204"/>
                <a:cs typeface="Verdana" panose="020B0604030504040204"/>
              </a:rPr>
              <a:t>	</a:t>
            </a:r>
            <a:r>
              <a:rPr sz="1500" spc="-25" dirty="0">
                <a:latin typeface="Verdana" panose="020B0604030504040204"/>
                <a:cs typeface="Verdana" panose="020B0604030504040204"/>
              </a:rPr>
              <a:t>can</a:t>
            </a:r>
            <a:r>
              <a:rPr sz="1500" dirty="0">
                <a:latin typeface="Verdana" panose="020B0604030504040204"/>
                <a:cs typeface="Verdana" panose="020B0604030504040204"/>
              </a:rPr>
              <a:t>	</a:t>
            </a:r>
            <a:r>
              <a:rPr sz="1500" spc="-10" dirty="0">
                <a:latin typeface="Verdana" panose="020B0604030504040204"/>
                <a:cs typeface="Verdana" panose="020B0604030504040204"/>
              </a:rPr>
              <a:t>provide </a:t>
            </a:r>
            <a:r>
              <a:rPr sz="1500" spc="-20" dirty="0">
                <a:latin typeface="Verdana" panose="020B0604030504040204"/>
                <a:cs typeface="Verdana" panose="020B0604030504040204"/>
              </a:rPr>
              <a:t>valuable</a:t>
            </a:r>
            <a:r>
              <a:rPr sz="1500" spc="-105" dirty="0">
                <a:latin typeface="Verdana" panose="020B0604030504040204"/>
                <a:cs typeface="Verdana" panose="020B0604030504040204"/>
              </a:rPr>
              <a:t> </a:t>
            </a:r>
            <a:r>
              <a:rPr sz="1500" dirty="0">
                <a:latin typeface="Verdana" panose="020B0604030504040204"/>
                <a:cs typeface="Verdana" panose="020B0604030504040204"/>
              </a:rPr>
              <a:t>insights</a:t>
            </a:r>
            <a:r>
              <a:rPr sz="1500" spc="-105" dirty="0">
                <a:latin typeface="Verdana" panose="020B0604030504040204"/>
                <a:cs typeface="Verdana" panose="020B0604030504040204"/>
              </a:rPr>
              <a:t> </a:t>
            </a:r>
            <a:r>
              <a:rPr sz="1500" spc="-30" dirty="0">
                <a:latin typeface="Verdana" panose="020B0604030504040204"/>
                <a:cs typeface="Verdana" panose="020B0604030504040204"/>
              </a:rPr>
              <a:t>for</a:t>
            </a:r>
            <a:r>
              <a:rPr sz="1500" spc="-100" dirty="0">
                <a:latin typeface="Verdana" panose="020B0604030504040204"/>
                <a:cs typeface="Verdana" panose="020B0604030504040204"/>
              </a:rPr>
              <a:t> </a:t>
            </a:r>
            <a:r>
              <a:rPr sz="1500" spc="-10" dirty="0">
                <a:latin typeface="Verdana" panose="020B0604030504040204"/>
                <a:cs typeface="Verdana" panose="020B0604030504040204"/>
              </a:rPr>
              <a:t>farmers.</a:t>
            </a:r>
            <a:endParaRPr sz="1500">
              <a:latin typeface="Verdana" panose="020B0604030504040204"/>
              <a:cs typeface="Verdana" panose="020B0604030504040204"/>
            </a:endParaRPr>
          </a:p>
        </p:txBody>
      </p:sp>
      <p:pic>
        <p:nvPicPr>
          <p:cNvPr id="14" name="object 14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0763250" y="0"/>
            <a:ext cx="7524749" cy="10286998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399322" y="3388102"/>
            <a:ext cx="5497032" cy="3807891"/>
          </a:xfrm>
          <a:prstGeom prst="rect">
            <a:avLst/>
          </a:prstGeom>
        </p:spPr>
      </p:pic>
      <p:sp>
        <p:nvSpPr>
          <p:cNvPr id="16" name="object 16"/>
          <p:cNvSpPr txBox="1"/>
          <p:nvPr/>
        </p:nvSpPr>
        <p:spPr>
          <a:xfrm>
            <a:off x="311150" y="7664450"/>
            <a:ext cx="3764915" cy="21672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5"/>
              </a:spcBef>
            </a:pPr>
            <a:r>
              <a:rPr sz="2000" b="1" spc="155" dirty="0">
                <a:latin typeface="Times New Roman" panose="02020603050405020304" charset="0"/>
                <a:cs typeface="Times New Roman" panose="02020603050405020304" charset="0"/>
              </a:rPr>
              <a:t>This</a:t>
            </a:r>
            <a:r>
              <a:rPr sz="2000" b="1" spc="145" dirty="0">
                <a:latin typeface="Times New Roman" panose="02020603050405020304" charset="0"/>
                <a:cs typeface="Times New Roman" panose="02020603050405020304" charset="0"/>
              </a:rPr>
              <a:t>  </a:t>
            </a:r>
            <a:r>
              <a:rPr sz="2000" b="1" spc="110" dirty="0">
                <a:latin typeface="Times New Roman" panose="02020603050405020304" charset="0"/>
                <a:cs typeface="Times New Roman" panose="02020603050405020304" charset="0"/>
              </a:rPr>
              <a:t>is</a:t>
            </a:r>
            <a:r>
              <a:rPr sz="2000" b="1" spc="135" dirty="0">
                <a:latin typeface="Times New Roman" panose="02020603050405020304" charset="0"/>
                <a:cs typeface="Times New Roman" panose="02020603050405020304" charset="0"/>
              </a:rPr>
              <a:t>  </a:t>
            </a:r>
            <a:r>
              <a:rPr sz="2000" b="1" dirty="0">
                <a:latin typeface="Times New Roman" panose="02020603050405020304" charset="0"/>
                <a:cs typeface="Times New Roman" panose="02020603050405020304" charset="0"/>
              </a:rPr>
              <a:t>the</a:t>
            </a:r>
            <a:r>
              <a:rPr sz="2000" b="1" spc="145" dirty="0">
                <a:latin typeface="Times New Roman" panose="02020603050405020304" charset="0"/>
                <a:cs typeface="Times New Roman" panose="02020603050405020304" charset="0"/>
              </a:rPr>
              <a:t>  </a:t>
            </a:r>
            <a:r>
              <a:rPr sz="2000" b="1" spc="55" dirty="0">
                <a:latin typeface="Times New Roman" panose="02020603050405020304" charset="0"/>
                <a:cs typeface="Times New Roman" panose="02020603050405020304" charset="0"/>
              </a:rPr>
              <a:t>plot</a:t>
            </a:r>
            <a:r>
              <a:rPr sz="2000" b="1" spc="125" dirty="0">
                <a:latin typeface="Times New Roman" panose="02020603050405020304" charset="0"/>
                <a:cs typeface="Times New Roman" panose="02020603050405020304" charset="0"/>
              </a:rPr>
              <a:t>  </a:t>
            </a:r>
            <a:r>
              <a:rPr sz="2000" b="1" dirty="0">
                <a:latin typeface="Times New Roman" panose="02020603050405020304" charset="0"/>
                <a:cs typeface="Times New Roman" panose="02020603050405020304" charset="0"/>
              </a:rPr>
              <a:t>that</a:t>
            </a:r>
            <a:r>
              <a:rPr sz="2000" b="1" spc="135" dirty="0">
                <a:latin typeface="Times New Roman" panose="02020603050405020304" charset="0"/>
                <a:cs typeface="Times New Roman" panose="02020603050405020304" charset="0"/>
              </a:rPr>
              <a:t>  </a:t>
            </a:r>
            <a:r>
              <a:rPr sz="2000" b="1" spc="50" dirty="0">
                <a:latin typeface="Times New Roman" panose="02020603050405020304" charset="0"/>
                <a:cs typeface="Times New Roman" panose="02020603050405020304" charset="0"/>
              </a:rPr>
              <a:t>shows </a:t>
            </a:r>
            <a:r>
              <a:rPr sz="2000" b="1" dirty="0">
                <a:latin typeface="Times New Roman" panose="02020603050405020304" charset="0"/>
                <a:cs typeface="Times New Roman" panose="02020603050405020304" charset="0"/>
              </a:rPr>
              <a:t>the</a:t>
            </a:r>
            <a:r>
              <a:rPr sz="2000" b="1" spc="280" dirty="0">
                <a:latin typeface="Times New Roman" panose="02020603050405020304" charset="0"/>
                <a:cs typeface="Times New Roman" panose="02020603050405020304" charset="0"/>
              </a:rPr>
              <a:t>  </a:t>
            </a:r>
            <a:r>
              <a:rPr sz="2000" b="1" spc="60" dirty="0">
                <a:latin typeface="Times New Roman" panose="02020603050405020304" charset="0"/>
                <a:cs typeface="Times New Roman" panose="02020603050405020304" charset="0"/>
              </a:rPr>
              <a:t>overall</a:t>
            </a:r>
            <a:r>
              <a:rPr sz="2000" b="1" spc="280" dirty="0">
                <a:latin typeface="Times New Roman" panose="02020603050405020304" charset="0"/>
                <a:cs typeface="Times New Roman" panose="02020603050405020304" charset="0"/>
              </a:rPr>
              <a:t>  </a:t>
            </a:r>
            <a:r>
              <a:rPr sz="2000" b="1" spc="80" dirty="0">
                <a:latin typeface="Times New Roman" panose="02020603050405020304" charset="0"/>
                <a:cs typeface="Times New Roman" panose="02020603050405020304" charset="0"/>
              </a:rPr>
              <a:t>performance</a:t>
            </a:r>
            <a:r>
              <a:rPr sz="2000" b="1" spc="280" dirty="0">
                <a:latin typeface="Times New Roman" panose="02020603050405020304" charset="0"/>
                <a:cs typeface="Times New Roman" panose="02020603050405020304" charset="0"/>
              </a:rPr>
              <a:t>  </a:t>
            </a:r>
            <a:r>
              <a:rPr sz="2000" b="1" spc="-25" dirty="0">
                <a:latin typeface="Times New Roman" panose="02020603050405020304" charset="0"/>
                <a:cs typeface="Times New Roman" panose="02020603050405020304" charset="0"/>
              </a:rPr>
              <a:t>of </a:t>
            </a:r>
            <a:r>
              <a:rPr sz="2000" b="1" dirty="0">
                <a:latin typeface="Times New Roman" panose="02020603050405020304" charset="0"/>
                <a:cs typeface="Times New Roman" panose="02020603050405020304" charset="0"/>
              </a:rPr>
              <a:t>the</a:t>
            </a:r>
            <a:r>
              <a:rPr sz="2000" b="1" spc="75" dirty="0">
                <a:latin typeface="Times New Roman" panose="02020603050405020304" charset="0"/>
                <a:cs typeface="Times New Roman" panose="02020603050405020304" charset="0"/>
              </a:rPr>
              <a:t>  </a:t>
            </a:r>
            <a:r>
              <a:rPr sz="2000" b="1" spc="70" dirty="0">
                <a:latin typeface="Times New Roman" panose="02020603050405020304" charset="0"/>
                <a:cs typeface="Times New Roman" panose="02020603050405020304" charset="0"/>
              </a:rPr>
              <a:t>model</a:t>
            </a:r>
            <a:r>
              <a:rPr sz="2000" b="1" spc="80" dirty="0">
                <a:latin typeface="Times New Roman" panose="02020603050405020304" charset="0"/>
                <a:cs typeface="Times New Roman" panose="02020603050405020304" charset="0"/>
              </a:rPr>
              <a:t>  and</a:t>
            </a:r>
            <a:r>
              <a:rPr sz="2000" b="1" spc="75" dirty="0">
                <a:latin typeface="Times New Roman" panose="02020603050405020304" charset="0"/>
                <a:cs typeface="Times New Roman" panose="02020603050405020304" charset="0"/>
              </a:rPr>
              <a:t>  </a:t>
            </a:r>
            <a:r>
              <a:rPr sz="2000" b="1" spc="100" dirty="0">
                <a:latin typeface="Times New Roman" panose="02020603050405020304" charset="0"/>
                <a:cs typeface="Times New Roman" panose="02020603050405020304" charset="0"/>
              </a:rPr>
              <a:t>according</a:t>
            </a:r>
            <a:r>
              <a:rPr sz="2000" b="1" spc="70" dirty="0">
                <a:latin typeface="Times New Roman" panose="02020603050405020304" charset="0"/>
                <a:cs typeface="Times New Roman" panose="02020603050405020304" charset="0"/>
              </a:rPr>
              <a:t>  </a:t>
            </a:r>
            <a:r>
              <a:rPr sz="2000" b="1" spc="-25" dirty="0">
                <a:latin typeface="Times New Roman" panose="02020603050405020304" charset="0"/>
                <a:cs typeface="Times New Roman" panose="02020603050405020304" charset="0"/>
              </a:rPr>
              <a:t>to </a:t>
            </a:r>
            <a:r>
              <a:rPr sz="2000" b="1" spc="85" dirty="0">
                <a:latin typeface="Times New Roman" panose="02020603050405020304" charset="0"/>
                <a:cs typeface="Times New Roman" panose="02020603050405020304" charset="0"/>
              </a:rPr>
              <a:t>this</a:t>
            </a:r>
            <a:r>
              <a:rPr sz="2000" b="1" spc="140" dirty="0">
                <a:latin typeface="Times New Roman" panose="02020603050405020304" charset="0"/>
                <a:cs typeface="Times New Roman" panose="02020603050405020304" charset="0"/>
              </a:rPr>
              <a:t>  </a:t>
            </a:r>
            <a:r>
              <a:rPr sz="2000" b="1" dirty="0">
                <a:latin typeface="Times New Roman" panose="02020603050405020304" charset="0"/>
                <a:cs typeface="Times New Roman" panose="02020603050405020304" charset="0"/>
              </a:rPr>
              <a:t>the</a:t>
            </a:r>
            <a:r>
              <a:rPr sz="2000" b="1" spc="135" dirty="0">
                <a:latin typeface="Times New Roman" panose="02020603050405020304" charset="0"/>
                <a:cs typeface="Times New Roman" panose="02020603050405020304" charset="0"/>
              </a:rPr>
              <a:t>  </a:t>
            </a:r>
            <a:r>
              <a:rPr sz="2000" b="1" spc="75" dirty="0">
                <a:latin typeface="Times New Roman" panose="02020603050405020304" charset="0"/>
                <a:cs typeface="Times New Roman" panose="02020603050405020304" charset="0"/>
              </a:rPr>
              <a:t>loss</a:t>
            </a:r>
            <a:r>
              <a:rPr sz="2000" b="1" spc="155" dirty="0">
                <a:latin typeface="Times New Roman" panose="02020603050405020304" charset="0"/>
                <a:cs typeface="Times New Roman" panose="02020603050405020304" charset="0"/>
              </a:rPr>
              <a:t>  </a:t>
            </a:r>
            <a:r>
              <a:rPr sz="2000" b="1" spc="80" dirty="0">
                <a:latin typeface="Times New Roman" panose="02020603050405020304" charset="0"/>
                <a:cs typeface="Times New Roman" panose="02020603050405020304" charset="0"/>
              </a:rPr>
              <a:t>and</a:t>
            </a:r>
            <a:r>
              <a:rPr sz="2000" b="1" spc="130" dirty="0">
                <a:latin typeface="Times New Roman" panose="02020603050405020304" charset="0"/>
                <a:cs typeface="Times New Roman" panose="02020603050405020304" charset="0"/>
              </a:rPr>
              <a:t>  </a:t>
            </a:r>
            <a:r>
              <a:rPr sz="2000" b="1" spc="55" dirty="0">
                <a:latin typeface="Times New Roman" panose="02020603050405020304" charset="0"/>
                <a:cs typeface="Times New Roman" panose="02020603050405020304" charset="0"/>
              </a:rPr>
              <a:t>validation </a:t>
            </a:r>
            <a:r>
              <a:rPr sz="2000" b="1" spc="75" dirty="0">
                <a:latin typeface="Times New Roman" panose="02020603050405020304" charset="0"/>
                <a:cs typeface="Times New Roman" panose="02020603050405020304" charset="0"/>
              </a:rPr>
              <a:t>loss</a:t>
            </a:r>
            <a:r>
              <a:rPr sz="2000" b="1" spc="305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000" b="1" dirty="0">
                <a:latin typeface="Times New Roman" panose="02020603050405020304" charset="0"/>
                <a:cs typeface="Times New Roman" panose="02020603050405020304" charset="0"/>
              </a:rPr>
              <a:t>of</a:t>
            </a:r>
            <a:r>
              <a:rPr sz="2000" b="1" spc="28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000" b="1" dirty="0">
                <a:latin typeface="Times New Roman" panose="02020603050405020304" charset="0"/>
                <a:cs typeface="Times New Roman" panose="02020603050405020304" charset="0"/>
              </a:rPr>
              <a:t>the</a:t>
            </a:r>
            <a:r>
              <a:rPr sz="2000" b="1" spc="31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000" b="1" spc="70" dirty="0">
                <a:latin typeface="Times New Roman" panose="02020603050405020304" charset="0"/>
                <a:cs typeface="Times New Roman" panose="02020603050405020304" charset="0"/>
              </a:rPr>
              <a:t>model</a:t>
            </a:r>
            <a:r>
              <a:rPr sz="2000" b="1" spc="305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000" b="1" spc="110" dirty="0">
                <a:latin typeface="Times New Roman" panose="02020603050405020304" charset="0"/>
                <a:cs typeface="Times New Roman" panose="02020603050405020304" charset="0"/>
              </a:rPr>
              <a:t>is</a:t>
            </a:r>
            <a:r>
              <a:rPr sz="2000" b="1" spc="25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000" b="1" spc="60" dirty="0">
                <a:latin typeface="Times New Roman" panose="02020603050405020304" charset="0"/>
                <a:cs typeface="Times New Roman" panose="02020603050405020304" charset="0"/>
              </a:rPr>
              <a:t>very</a:t>
            </a:r>
            <a:r>
              <a:rPr sz="2000" b="1" spc="21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000" b="1" spc="45" dirty="0">
                <a:latin typeface="Times New Roman" panose="02020603050405020304" charset="0"/>
                <a:cs typeface="Times New Roman" panose="02020603050405020304" charset="0"/>
              </a:rPr>
              <a:t>less </a:t>
            </a:r>
            <a:r>
              <a:rPr sz="2000" b="1" spc="65" dirty="0">
                <a:latin typeface="Times New Roman" panose="02020603050405020304" charset="0"/>
                <a:cs typeface="Times New Roman" panose="02020603050405020304" charset="0"/>
              </a:rPr>
              <a:t>hence</a:t>
            </a:r>
            <a:r>
              <a:rPr sz="2000" b="1" spc="190" dirty="0">
                <a:latin typeface="Times New Roman" panose="02020603050405020304" charset="0"/>
                <a:cs typeface="Times New Roman" panose="02020603050405020304" charset="0"/>
              </a:rPr>
              <a:t>  </a:t>
            </a:r>
            <a:r>
              <a:rPr sz="2000" b="1" spc="70" dirty="0">
                <a:latin typeface="Times New Roman" panose="02020603050405020304" charset="0"/>
                <a:cs typeface="Times New Roman" panose="02020603050405020304" charset="0"/>
              </a:rPr>
              <a:t>model</a:t>
            </a:r>
            <a:r>
              <a:rPr sz="2000" b="1" spc="195" dirty="0">
                <a:latin typeface="Times New Roman" panose="02020603050405020304" charset="0"/>
                <a:cs typeface="Times New Roman" panose="02020603050405020304" charset="0"/>
              </a:rPr>
              <a:t>  </a:t>
            </a:r>
            <a:r>
              <a:rPr sz="2000" b="1" spc="110" dirty="0">
                <a:latin typeface="Times New Roman" panose="02020603050405020304" charset="0"/>
                <a:cs typeface="Times New Roman" panose="02020603050405020304" charset="0"/>
              </a:rPr>
              <a:t>is</a:t>
            </a:r>
            <a:r>
              <a:rPr sz="2000" b="1" spc="195" dirty="0">
                <a:latin typeface="Times New Roman" panose="02020603050405020304" charset="0"/>
                <a:cs typeface="Times New Roman" panose="02020603050405020304" charset="0"/>
              </a:rPr>
              <a:t>  </a:t>
            </a:r>
            <a:r>
              <a:rPr sz="2000" b="1" spc="90" dirty="0">
                <a:latin typeface="Times New Roman" panose="02020603050405020304" charset="0"/>
                <a:cs typeface="Times New Roman" panose="02020603050405020304" charset="0"/>
              </a:rPr>
              <a:t>performing </a:t>
            </a:r>
            <a:r>
              <a:rPr sz="2000" b="1" spc="-10" dirty="0">
                <a:latin typeface="Times New Roman" panose="02020603050405020304" charset="0"/>
                <a:cs typeface="Times New Roman" panose="02020603050405020304" charset="0"/>
              </a:rPr>
              <a:t>well.</a:t>
            </a:r>
            <a:endParaRPr sz="200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392427" y="223355"/>
            <a:ext cx="3833495" cy="5797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3600" dirty="0"/>
              <a:t>Disease</a:t>
            </a:r>
            <a:r>
              <a:rPr sz="3600" spc="80" dirty="0"/>
              <a:t> </a:t>
            </a:r>
            <a:r>
              <a:rPr sz="3600" spc="-10" dirty="0"/>
              <a:t>Detection</a:t>
            </a:r>
            <a:endParaRPr sz="3600"/>
          </a:p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9491281" y="1160081"/>
            <a:ext cx="1407464" cy="18854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697275" y="1693481"/>
            <a:ext cx="1169720" cy="189484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7369479" y="1070375"/>
            <a:ext cx="3856354" cy="558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7000"/>
              </a:lnSpc>
              <a:spcBef>
                <a:spcPts val="95"/>
              </a:spcBef>
              <a:tabLst>
                <a:tab pos="655955" algn="l"/>
                <a:tab pos="1755775" algn="l"/>
                <a:tab pos="3696970" algn="l"/>
              </a:tabLst>
            </a:pPr>
            <a:r>
              <a:rPr sz="1500" spc="-10" dirty="0">
                <a:latin typeface="Verdana" panose="020B0604030504040204"/>
                <a:cs typeface="Verdana" panose="020B0604030504040204"/>
              </a:rPr>
              <a:t>Early</a:t>
            </a:r>
            <a:r>
              <a:rPr sz="1500" dirty="0">
                <a:latin typeface="Verdana" panose="020B0604030504040204"/>
                <a:cs typeface="Verdana" panose="020B0604030504040204"/>
              </a:rPr>
              <a:t>	</a:t>
            </a:r>
            <a:r>
              <a:rPr sz="1500" spc="-10" dirty="0">
                <a:latin typeface="Verdana" panose="020B0604030504040204"/>
                <a:cs typeface="Verdana" panose="020B0604030504040204"/>
              </a:rPr>
              <a:t>detection</a:t>
            </a:r>
            <a:r>
              <a:rPr sz="1500" dirty="0">
                <a:latin typeface="Verdana" panose="020B0604030504040204"/>
                <a:cs typeface="Verdana" panose="020B0604030504040204"/>
              </a:rPr>
              <a:t>	</a:t>
            </a:r>
            <a:r>
              <a:rPr sz="1500" spc="-25" dirty="0">
                <a:latin typeface="Verdana" panose="020B0604030504040204"/>
                <a:cs typeface="Verdana" panose="020B0604030504040204"/>
              </a:rPr>
              <a:t>of</a:t>
            </a:r>
            <a:r>
              <a:rPr sz="1500" dirty="0">
                <a:latin typeface="Verdana" panose="020B0604030504040204"/>
                <a:cs typeface="Verdana" panose="020B0604030504040204"/>
              </a:rPr>
              <a:t>	</a:t>
            </a:r>
            <a:r>
              <a:rPr sz="1500" spc="-50" dirty="0">
                <a:latin typeface="Verdana" panose="020B0604030504040204"/>
                <a:cs typeface="Verdana" panose="020B0604030504040204"/>
              </a:rPr>
              <a:t>is </a:t>
            </a:r>
            <a:r>
              <a:rPr sz="1500" dirty="0">
                <a:latin typeface="Verdana" panose="020B0604030504040204"/>
                <a:cs typeface="Verdana" panose="020B0604030504040204"/>
              </a:rPr>
              <a:t>critical</a:t>
            </a:r>
            <a:r>
              <a:rPr sz="1500" spc="280" dirty="0">
                <a:latin typeface="Verdana" panose="020B0604030504040204"/>
                <a:cs typeface="Verdana" panose="020B0604030504040204"/>
              </a:rPr>
              <a:t> </a:t>
            </a:r>
            <a:r>
              <a:rPr sz="1500" dirty="0">
                <a:latin typeface="Verdana" panose="020B0604030504040204"/>
                <a:cs typeface="Verdana" panose="020B0604030504040204"/>
              </a:rPr>
              <a:t>for</a:t>
            </a:r>
            <a:r>
              <a:rPr sz="1500" spc="285" dirty="0">
                <a:latin typeface="Verdana" panose="020B0604030504040204"/>
                <a:cs typeface="Verdana" panose="020B0604030504040204"/>
              </a:rPr>
              <a:t> </a:t>
            </a:r>
            <a:r>
              <a:rPr sz="1500" dirty="0">
                <a:latin typeface="Verdana" panose="020B0604030504040204"/>
                <a:cs typeface="Verdana" panose="020B0604030504040204"/>
              </a:rPr>
              <a:t>minimizing</a:t>
            </a:r>
            <a:r>
              <a:rPr sz="1500" spc="280" dirty="0">
                <a:latin typeface="Verdana" panose="020B0604030504040204"/>
                <a:cs typeface="Verdana" panose="020B0604030504040204"/>
              </a:rPr>
              <a:t> </a:t>
            </a:r>
            <a:r>
              <a:rPr sz="1500" spc="-10" dirty="0">
                <a:latin typeface="Verdana" panose="020B0604030504040204"/>
                <a:cs typeface="Verdana" panose="020B0604030504040204"/>
              </a:rPr>
              <a:t>losses.</a:t>
            </a:r>
            <a:r>
              <a:rPr sz="1500" spc="285" dirty="0">
                <a:latin typeface="Verdana" panose="020B0604030504040204"/>
                <a:cs typeface="Verdana" panose="020B0604030504040204"/>
              </a:rPr>
              <a:t> </a:t>
            </a:r>
            <a:r>
              <a:rPr sz="1500" spc="40" dirty="0">
                <a:latin typeface="Verdana" panose="020B0604030504040204"/>
                <a:cs typeface="Verdana" panose="020B0604030504040204"/>
              </a:rPr>
              <a:t>Machine</a:t>
            </a:r>
            <a:endParaRPr sz="150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369479" y="1639017"/>
            <a:ext cx="2184400" cy="2571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  <a:tabLst>
                <a:tab pos="952500" algn="l"/>
                <a:tab pos="1445260" algn="l"/>
              </a:tabLst>
            </a:pPr>
            <a:r>
              <a:rPr sz="1500" spc="-10" dirty="0">
                <a:latin typeface="Verdana" panose="020B0604030504040204"/>
                <a:cs typeface="Verdana" panose="020B0604030504040204"/>
              </a:rPr>
              <a:t>learning</a:t>
            </a:r>
            <a:r>
              <a:rPr sz="1500" dirty="0">
                <a:latin typeface="Verdana" panose="020B0604030504040204"/>
                <a:cs typeface="Verdana" panose="020B0604030504040204"/>
              </a:rPr>
              <a:t>	</a:t>
            </a:r>
            <a:r>
              <a:rPr sz="1500" spc="-25" dirty="0">
                <a:latin typeface="Verdana" panose="020B0604030504040204"/>
                <a:cs typeface="Verdana" panose="020B0604030504040204"/>
              </a:rPr>
              <a:t>can</a:t>
            </a:r>
            <a:r>
              <a:rPr sz="1500" dirty="0">
                <a:latin typeface="Verdana" panose="020B0604030504040204"/>
                <a:cs typeface="Verdana" panose="020B0604030504040204"/>
              </a:rPr>
              <a:t>	</a:t>
            </a:r>
            <a:r>
              <a:rPr sz="1500" spc="-10" dirty="0">
                <a:latin typeface="Verdana" panose="020B0604030504040204"/>
                <a:cs typeface="Verdana" panose="020B0604030504040204"/>
              </a:rPr>
              <a:t>analyze</a:t>
            </a:r>
            <a:endParaRPr sz="150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369479" y="1594250"/>
            <a:ext cx="3856354" cy="5778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3634740">
              <a:lnSpc>
                <a:spcPct val="121000"/>
              </a:lnSpc>
              <a:spcBef>
                <a:spcPts val="95"/>
              </a:spcBef>
              <a:tabLst>
                <a:tab pos="942975" algn="l"/>
                <a:tab pos="1644650" algn="l"/>
                <a:tab pos="2030730" algn="l"/>
                <a:tab pos="2985135" algn="l"/>
              </a:tabLst>
            </a:pPr>
            <a:r>
              <a:rPr sz="1500" spc="-25" dirty="0">
                <a:latin typeface="Verdana" panose="020B0604030504040204"/>
                <a:cs typeface="Verdana" panose="020B0604030504040204"/>
              </a:rPr>
              <a:t>to </a:t>
            </a:r>
            <a:r>
              <a:rPr sz="1500" spc="-10" dirty="0">
                <a:latin typeface="Verdana" panose="020B0604030504040204"/>
                <a:cs typeface="Verdana" panose="020B0604030504040204"/>
              </a:rPr>
              <a:t>identify</a:t>
            </a:r>
            <a:r>
              <a:rPr sz="1500" dirty="0">
                <a:latin typeface="Verdana" panose="020B0604030504040204"/>
                <a:cs typeface="Verdana" panose="020B0604030504040204"/>
              </a:rPr>
              <a:t>	</a:t>
            </a:r>
            <a:r>
              <a:rPr sz="1500" spc="-10" dirty="0">
                <a:latin typeface="Verdana" panose="020B0604030504040204"/>
                <a:cs typeface="Verdana" panose="020B0604030504040204"/>
              </a:rPr>
              <a:t>signs</a:t>
            </a:r>
            <a:r>
              <a:rPr sz="1500" dirty="0">
                <a:latin typeface="Verdana" panose="020B0604030504040204"/>
                <a:cs typeface="Verdana" panose="020B0604030504040204"/>
              </a:rPr>
              <a:t>	</a:t>
            </a:r>
            <a:r>
              <a:rPr sz="1500" spc="-25" dirty="0">
                <a:latin typeface="Verdana" panose="020B0604030504040204"/>
                <a:cs typeface="Verdana" panose="020B0604030504040204"/>
              </a:rPr>
              <a:t>of</a:t>
            </a:r>
            <a:r>
              <a:rPr sz="1500" dirty="0">
                <a:latin typeface="Verdana" panose="020B0604030504040204"/>
                <a:cs typeface="Verdana" panose="020B0604030504040204"/>
              </a:rPr>
              <a:t>	</a:t>
            </a:r>
            <a:r>
              <a:rPr sz="1500" spc="-10" dirty="0">
                <a:latin typeface="Verdana" panose="020B0604030504040204"/>
                <a:cs typeface="Verdana" panose="020B0604030504040204"/>
              </a:rPr>
              <a:t>disease,</a:t>
            </a:r>
            <a:r>
              <a:rPr sz="1500" dirty="0">
                <a:latin typeface="Verdana" panose="020B0604030504040204"/>
                <a:cs typeface="Verdana" panose="020B0604030504040204"/>
              </a:rPr>
              <a:t>	</a:t>
            </a:r>
            <a:r>
              <a:rPr sz="1500" spc="-10" dirty="0">
                <a:latin typeface="Verdana" panose="020B0604030504040204"/>
                <a:cs typeface="Verdana" panose="020B0604030504040204"/>
              </a:rPr>
              <a:t>enabling</a:t>
            </a:r>
            <a:endParaRPr sz="150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369479" y="2146700"/>
            <a:ext cx="3856354" cy="558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7000"/>
              </a:lnSpc>
              <a:spcBef>
                <a:spcPts val="95"/>
              </a:spcBef>
            </a:pPr>
            <a:r>
              <a:rPr sz="1500" dirty="0">
                <a:latin typeface="Verdana" panose="020B0604030504040204"/>
                <a:cs typeface="Verdana" panose="020B0604030504040204"/>
              </a:rPr>
              <a:t>farmers</a:t>
            </a:r>
            <a:r>
              <a:rPr sz="1500" spc="195" dirty="0">
                <a:latin typeface="Verdana" panose="020B0604030504040204"/>
                <a:cs typeface="Verdana" panose="020B0604030504040204"/>
              </a:rPr>
              <a:t> </a:t>
            </a:r>
            <a:r>
              <a:rPr sz="1500" dirty="0">
                <a:latin typeface="Verdana" panose="020B0604030504040204"/>
                <a:cs typeface="Verdana" panose="020B0604030504040204"/>
              </a:rPr>
              <a:t>to</a:t>
            </a:r>
            <a:r>
              <a:rPr sz="1500" spc="200" dirty="0">
                <a:latin typeface="Verdana" panose="020B0604030504040204"/>
                <a:cs typeface="Verdana" panose="020B0604030504040204"/>
              </a:rPr>
              <a:t> </a:t>
            </a:r>
            <a:r>
              <a:rPr sz="1500" dirty="0">
                <a:latin typeface="Verdana" panose="020B0604030504040204"/>
                <a:cs typeface="Verdana" panose="020B0604030504040204"/>
              </a:rPr>
              <a:t>take</a:t>
            </a:r>
            <a:r>
              <a:rPr sz="1500" spc="200" dirty="0">
                <a:latin typeface="Verdana" panose="020B0604030504040204"/>
                <a:cs typeface="Verdana" panose="020B0604030504040204"/>
              </a:rPr>
              <a:t> </a:t>
            </a:r>
            <a:r>
              <a:rPr sz="1500" dirty="0">
                <a:latin typeface="Verdana" panose="020B0604030504040204"/>
                <a:cs typeface="Verdana" panose="020B0604030504040204"/>
              </a:rPr>
              <a:t>proactive</a:t>
            </a:r>
            <a:r>
              <a:rPr sz="1500" spc="200" dirty="0">
                <a:latin typeface="Verdana" panose="020B0604030504040204"/>
                <a:cs typeface="Verdana" panose="020B0604030504040204"/>
              </a:rPr>
              <a:t> </a:t>
            </a:r>
            <a:r>
              <a:rPr sz="1500" dirty="0">
                <a:latin typeface="Verdana" panose="020B0604030504040204"/>
                <a:cs typeface="Verdana" panose="020B0604030504040204"/>
              </a:rPr>
              <a:t>measures</a:t>
            </a:r>
            <a:r>
              <a:rPr sz="1500" spc="195" dirty="0">
                <a:latin typeface="Verdana" panose="020B0604030504040204"/>
                <a:cs typeface="Verdana" panose="020B0604030504040204"/>
              </a:rPr>
              <a:t> </a:t>
            </a:r>
            <a:r>
              <a:rPr sz="1500" spc="-25" dirty="0">
                <a:latin typeface="Verdana" panose="020B0604030504040204"/>
                <a:cs typeface="Verdana" panose="020B0604030504040204"/>
              </a:rPr>
              <a:t>to </a:t>
            </a:r>
            <a:r>
              <a:rPr sz="1500" dirty="0">
                <a:latin typeface="Verdana" panose="020B0604030504040204"/>
                <a:cs typeface="Verdana" panose="020B0604030504040204"/>
              </a:rPr>
              <a:t>protect</a:t>
            </a:r>
            <a:r>
              <a:rPr sz="1500" spc="-5" dirty="0">
                <a:latin typeface="Verdana" panose="020B0604030504040204"/>
                <a:cs typeface="Verdana" panose="020B0604030504040204"/>
              </a:rPr>
              <a:t> </a:t>
            </a:r>
            <a:r>
              <a:rPr sz="1500" dirty="0">
                <a:latin typeface="Verdana" panose="020B0604030504040204"/>
                <a:cs typeface="Verdana" panose="020B0604030504040204"/>
              </a:rPr>
              <a:t>their</a:t>
            </a:r>
            <a:r>
              <a:rPr sz="1500" spc="-5" dirty="0">
                <a:latin typeface="Verdana" panose="020B0604030504040204"/>
                <a:cs typeface="Verdana" panose="020B0604030504040204"/>
              </a:rPr>
              <a:t> </a:t>
            </a:r>
            <a:r>
              <a:rPr sz="1500" spc="-10" dirty="0">
                <a:latin typeface="Verdana" panose="020B0604030504040204"/>
                <a:cs typeface="Verdana" panose="020B0604030504040204"/>
              </a:rPr>
              <a:t>crops.</a:t>
            </a:r>
            <a:endParaRPr sz="1500">
              <a:latin typeface="Verdana" panose="020B0604030504040204"/>
              <a:cs typeface="Verdana" panose="020B0604030504040204"/>
            </a:endParaRPr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376101" y="0"/>
            <a:ext cx="6911898" cy="10270577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531351" y="3102889"/>
            <a:ext cx="5657849" cy="3971924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354330" y="7319010"/>
            <a:ext cx="3590925" cy="15132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5"/>
              </a:spcBef>
            </a:pPr>
            <a:r>
              <a:rPr sz="1950" b="1" spc="75" dirty="0">
                <a:latin typeface="Times New Roman" panose="02020603050405020304" charset="0"/>
                <a:cs typeface="Times New Roman" panose="02020603050405020304" charset="0"/>
              </a:rPr>
              <a:t>Plotting</a:t>
            </a:r>
            <a:r>
              <a:rPr sz="1950" b="1" spc="320" dirty="0">
                <a:latin typeface="Times New Roman" panose="02020603050405020304" charset="0"/>
                <a:cs typeface="Times New Roman" panose="02020603050405020304" charset="0"/>
              </a:rPr>
              <a:t>  </a:t>
            </a:r>
            <a:r>
              <a:rPr sz="1950" b="1" dirty="0">
                <a:latin typeface="Times New Roman" panose="02020603050405020304" charset="0"/>
                <a:cs typeface="Times New Roman" panose="02020603050405020304" charset="0"/>
              </a:rPr>
              <a:t>the</a:t>
            </a:r>
            <a:r>
              <a:rPr sz="1950" b="1" spc="330" dirty="0">
                <a:latin typeface="Times New Roman" panose="02020603050405020304" charset="0"/>
                <a:cs typeface="Times New Roman" panose="02020603050405020304" charset="0"/>
              </a:rPr>
              <a:t>  </a:t>
            </a:r>
            <a:r>
              <a:rPr sz="1950" b="1" spc="75" dirty="0">
                <a:latin typeface="Times New Roman" panose="02020603050405020304" charset="0"/>
                <a:cs typeface="Times New Roman" panose="02020603050405020304" charset="0"/>
              </a:rPr>
              <a:t>predicted </a:t>
            </a:r>
            <a:r>
              <a:rPr sz="1950" b="1" spc="60" dirty="0">
                <a:latin typeface="Times New Roman" panose="02020603050405020304" charset="0"/>
                <a:cs typeface="Times New Roman" panose="02020603050405020304" charset="0"/>
              </a:rPr>
              <a:t>values,</a:t>
            </a:r>
            <a:r>
              <a:rPr sz="1950" b="1" spc="425" dirty="0">
                <a:latin typeface="Times New Roman" panose="02020603050405020304" charset="0"/>
                <a:cs typeface="Times New Roman" panose="02020603050405020304" charset="0"/>
              </a:rPr>
              <a:t>    </a:t>
            </a:r>
            <a:r>
              <a:rPr sz="1950" b="1" spc="105" dirty="0">
                <a:latin typeface="Times New Roman" panose="02020603050405020304" charset="0"/>
                <a:cs typeface="Times New Roman" panose="02020603050405020304" charset="0"/>
              </a:rPr>
              <a:t>which</a:t>
            </a:r>
            <a:r>
              <a:rPr sz="1950" b="1" spc="434" dirty="0">
                <a:latin typeface="Times New Roman" panose="02020603050405020304" charset="0"/>
                <a:cs typeface="Times New Roman" panose="02020603050405020304" charset="0"/>
              </a:rPr>
              <a:t>    </a:t>
            </a:r>
            <a:r>
              <a:rPr sz="1950" b="1" spc="45" dirty="0">
                <a:latin typeface="Times New Roman" panose="02020603050405020304" charset="0"/>
                <a:cs typeface="Times New Roman" panose="02020603050405020304" charset="0"/>
              </a:rPr>
              <a:t>are </a:t>
            </a:r>
            <a:r>
              <a:rPr sz="1950" b="1" spc="85" dirty="0">
                <a:latin typeface="Times New Roman" panose="02020603050405020304" charset="0"/>
                <a:cs typeface="Times New Roman" panose="02020603050405020304" charset="0"/>
              </a:rPr>
              <a:t>predicted</a:t>
            </a:r>
            <a:r>
              <a:rPr sz="1950" b="1" spc="195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1950" b="1" spc="70" dirty="0">
                <a:latin typeface="Times New Roman" panose="02020603050405020304" charset="0"/>
                <a:cs typeface="Times New Roman" panose="02020603050405020304" charset="0"/>
              </a:rPr>
              <a:t>by</a:t>
            </a:r>
            <a:r>
              <a:rPr sz="1950" b="1" spc="114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1950" b="1" dirty="0">
                <a:latin typeface="Times New Roman" panose="02020603050405020304" charset="0"/>
                <a:cs typeface="Times New Roman" panose="02020603050405020304" charset="0"/>
              </a:rPr>
              <a:t>the</a:t>
            </a:r>
            <a:r>
              <a:rPr sz="1950" b="1" spc="195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1950" b="1" spc="60" dirty="0">
                <a:latin typeface="Times New Roman" panose="02020603050405020304" charset="0"/>
                <a:cs typeface="Times New Roman" panose="02020603050405020304" charset="0"/>
              </a:rPr>
              <a:t>model, </a:t>
            </a:r>
            <a:r>
              <a:rPr sz="1950" b="1" spc="65" dirty="0">
                <a:latin typeface="Times New Roman" panose="02020603050405020304" charset="0"/>
                <a:cs typeface="Times New Roman" panose="02020603050405020304" charset="0"/>
              </a:rPr>
              <a:t>it</a:t>
            </a:r>
            <a:r>
              <a:rPr sz="1950" b="1" spc="275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1950" b="1" spc="114" dirty="0">
                <a:latin typeface="Times New Roman" panose="02020603050405020304" charset="0"/>
                <a:cs typeface="Times New Roman" panose="02020603050405020304" charset="0"/>
              </a:rPr>
              <a:t>is</a:t>
            </a:r>
            <a:r>
              <a:rPr sz="1950" b="1" spc="295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1950" b="1" spc="70" dirty="0">
                <a:latin typeface="Times New Roman" panose="02020603050405020304" charset="0"/>
                <a:cs typeface="Times New Roman" panose="02020603050405020304" charset="0"/>
              </a:rPr>
              <a:t>represented</a:t>
            </a:r>
            <a:r>
              <a:rPr sz="1950" b="1" spc="3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1950" b="1" spc="70" dirty="0">
                <a:latin typeface="Times New Roman" panose="02020603050405020304" charset="0"/>
                <a:cs typeface="Times New Roman" panose="02020603050405020304" charset="0"/>
              </a:rPr>
              <a:t>by</a:t>
            </a:r>
            <a:r>
              <a:rPr sz="1950" b="1" spc="225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1950" b="1" spc="-25" dirty="0">
                <a:latin typeface="Times New Roman" panose="02020603050405020304" charset="0"/>
                <a:cs typeface="Times New Roman" panose="02020603050405020304" charset="0"/>
              </a:rPr>
              <a:t>the </a:t>
            </a:r>
            <a:r>
              <a:rPr sz="1950" b="1" spc="60" dirty="0">
                <a:latin typeface="Times New Roman" panose="02020603050405020304" charset="0"/>
                <a:cs typeface="Times New Roman" panose="02020603050405020304" charset="0"/>
              </a:rPr>
              <a:t>y_test</a:t>
            </a:r>
            <a:r>
              <a:rPr sz="1950" b="1" spc="275" dirty="0">
                <a:latin typeface="Times New Roman" panose="02020603050405020304" charset="0"/>
                <a:cs typeface="Times New Roman" panose="02020603050405020304" charset="0"/>
              </a:rPr>
              <a:t>  </a:t>
            </a:r>
            <a:r>
              <a:rPr sz="1950" b="1" spc="85" dirty="0">
                <a:latin typeface="Times New Roman" panose="02020603050405020304" charset="0"/>
                <a:cs typeface="Times New Roman" panose="02020603050405020304" charset="0"/>
              </a:rPr>
              <a:t>on</a:t>
            </a:r>
            <a:r>
              <a:rPr sz="1950" b="1" spc="280" dirty="0">
                <a:latin typeface="Times New Roman" panose="02020603050405020304" charset="0"/>
                <a:cs typeface="Times New Roman" panose="02020603050405020304" charset="0"/>
              </a:rPr>
              <a:t>  </a:t>
            </a:r>
            <a:r>
              <a:rPr sz="1950" b="1" spc="135" dirty="0">
                <a:latin typeface="Times New Roman" panose="02020603050405020304" charset="0"/>
                <a:cs typeface="Times New Roman" panose="02020603050405020304" charset="0"/>
              </a:rPr>
              <a:t>x</a:t>
            </a:r>
            <a:r>
              <a:rPr sz="1950" b="1" spc="275" dirty="0">
                <a:latin typeface="Times New Roman" panose="02020603050405020304" charset="0"/>
                <a:cs typeface="Times New Roman" panose="02020603050405020304" charset="0"/>
              </a:rPr>
              <a:t>  </a:t>
            </a:r>
            <a:r>
              <a:rPr sz="1950" b="1" spc="100" dirty="0">
                <a:latin typeface="Times New Roman" panose="02020603050405020304" charset="0"/>
                <a:cs typeface="Times New Roman" panose="02020603050405020304" charset="0"/>
              </a:rPr>
              <a:t>axis</a:t>
            </a:r>
            <a:r>
              <a:rPr sz="1950" b="1" spc="290" dirty="0">
                <a:latin typeface="Times New Roman" panose="02020603050405020304" charset="0"/>
                <a:cs typeface="Times New Roman" panose="02020603050405020304" charset="0"/>
              </a:rPr>
              <a:t>  </a:t>
            </a:r>
            <a:r>
              <a:rPr sz="1950" b="1" spc="65" dirty="0">
                <a:latin typeface="Times New Roman" panose="02020603050405020304" charset="0"/>
                <a:cs typeface="Times New Roman" panose="02020603050405020304" charset="0"/>
              </a:rPr>
              <a:t>and </a:t>
            </a:r>
            <a:r>
              <a:rPr sz="1950" b="1" spc="90" dirty="0">
                <a:latin typeface="Times New Roman" panose="02020603050405020304" charset="0"/>
                <a:cs typeface="Times New Roman" panose="02020603050405020304" charset="0"/>
              </a:rPr>
              <a:t>y_predicted</a:t>
            </a:r>
            <a:r>
              <a:rPr sz="1950" b="1" spc="345" dirty="0">
                <a:latin typeface="Times New Roman" panose="02020603050405020304" charset="0"/>
                <a:cs typeface="Times New Roman" panose="02020603050405020304" charset="0"/>
              </a:rPr>
              <a:t>  </a:t>
            </a:r>
            <a:r>
              <a:rPr sz="1950" b="1" spc="85" dirty="0">
                <a:latin typeface="Times New Roman" panose="02020603050405020304" charset="0"/>
                <a:cs typeface="Times New Roman" panose="02020603050405020304" charset="0"/>
              </a:rPr>
              <a:t>on</a:t>
            </a:r>
            <a:r>
              <a:rPr sz="1950" b="1" spc="335" dirty="0">
                <a:latin typeface="Times New Roman" panose="02020603050405020304" charset="0"/>
                <a:cs typeface="Times New Roman" panose="02020603050405020304" charset="0"/>
              </a:rPr>
              <a:t>  </a:t>
            </a:r>
            <a:r>
              <a:rPr sz="1950" b="1" dirty="0">
                <a:latin typeface="Times New Roman" panose="02020603050405020304" charset="0"/>
                <a:cs typeface="Times New Roman" panose="02020603050405020304" charset="0"/>
              </a:rPr>
              <a:t>the</a:t>
            </a:r>
            <a:r>
              <a:rPr sz="1950" b="1" spc="315" dirty="0">
                <a:latin typeface="Times New Roman" panose="02020603050405020304" charset="0"/>
                <a:cs typeface="Times New Roman" panose="02020603050405020304" charset="0"/>
              </a:rPr>
              <a:t>  </a:t>
            </a:r>
            <a:r>
              <a:rPr sz="1950" b="1" spc="30" dirty="0">
                <a:latin typeface="Times New Roman" panose="02020603050405020304" charset="0"/>
                <a:cs typeface="Times New Roman" panose="02020603050405020304" charset="0"/>
              </a:rPr>
              <a:t>y </a:t>
            </a:r>
            <a:r>
              <a:rPr sz="1950" b="1" spc="80" dirty="0">
                <a:latin typeface="Times New Roman" panose="02020603050405020304" charset="0"/>
                <a:cs typeface="Times New Roman" panose="02020603050405020304" charset="0"/>
              </a:rPr>
              <a:t>axis</a:t>
            </a:r>
            <a:endParaRPr sz="195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2"/>
            <a:ext cx="7715250" cy="10273030"/>
            <a:chOff x="0" y="2"/>
            <a:chExt cx="7715250" cy="10273030"/>
          </a:xfrm>
        </p:grpSpPr>
        <p:sp>
          <p:nvSpPr>
            <p:cNvPr id="3" name="object 3"/>
            <p:cNvSpPr/>
            <p:nvPr/>
          </p:nvSpPr>
          <p:spPr>
            <a:xfrm>
              <a:off x="0" y="2"/>
              <a:ext cx="7715250" cy="10273030"/>
            </a:xfrm>
            <a:custGeom>
              <a:avLst/>
              <a:gdLst/>
              <a:ahLst/>
              <a:cxnLst/>
              <a:rect l="l" t="t" r="r" b="b"/>
              <a:pathLst>
                <a:path w="7715250" h="10273030">
                  <a:moveTo>
                    <a:pt x="7715249" y="0"/>
                  </a:moveTo>
                  <a:lnTo>
                    <a:pt x="0" y="0"/>
                  </a:lnTo>
                  <a:lnTo>
                    <a:pt x="0" y="10272991"/>
                  </a:lnTo>
                  <a:lnTo>
                    <a:pt x="7715249" y="10272991"/>
                  </a:lnTo>
                  <a:lnTo>
                    <a:pt x="771524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608032" y="762563"/>
              <a:ext cx="6467475" cy="8610600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135505">
              <a:lnSpc>
                <a:spcPct val="100000"/>
              </a:lnSpc>
              <a:spcBef>
                <a:spcPts val="95"/>
              </a:spcBef>
            </a:pPr>
            <a:r>
              <a:rPr dirty="0"/>
              <a:t>Resource</a:t>
            </a:r>
            <a:r>
              <a:rPr spc="-85" dirty="0"/>
              <a:t> </a:t>
            </a:r>
            <a:r>
              <a:rPr spc="-10" dirty="0"/>
              <a:t>Optimization</a:t>
            </a:r>
            <a:endParaRPr spc="-10" dirty="0"/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464025" y="1297724"/>
            <a:ext cx="634098" cy="153035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206734" y="1274140"/>
            <a:ext cx="1012291" cy="176618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501443" y="1551508"/>
            <a:ext cx="1101496" cy="217589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7975841" y="1214368"/>
            <a:ext cx="4300855" cy="1921510"/>
          </a:xfrm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12700" marR="5080">
              <a:lnSpc>
                <a:spcPct val="102000"/>
              </a:lnSpc>
              <a:spcBef>
                <a:spcPts val="65"/>
              </a:spcBef>
              <a:tabLst>
                <a:tab pos="1682750" algn="l"/>
                <a:tab pos="3121025" algn="l"/>
                <a:tab pos="4240530" algn="l"/>
              </a:tabLst>
            </a:pPr>
            <a:r>
              <a:rPr sz="1750" dirty="0">
                <a:latin typeface="Verdana" panose="020B0604030504040204"/>
                <a:cs typeface="Verdana" panose="020B0604030504040204"/>
              </a:rPr>
              <a:t>Optimizing</a:t>
            </a:r>
            <a:r>
              <a:rPr sz="1750" spc="15" dirty="0">
                <a:latin typeface="Verdana" panose="020B0604030504040204"/>
                <a:cs typeface="Verdana" panose="020B0604030504040204"/>
              </a:rPr>
              <a:t> </a:t>
            </a:r>
            <a:r>
              <a:rPr sz="1750" dirty="0">
                <a:latin typeface="Verdana" panose="020B0604030504040204"/>
                <a:cs typeface="Verdana" panose="020B0604030504040204"/>
              </a:rPr>
              <a:t>the</a:t>
            </a:r>
            <a:r>
              <a:rPr sz="1750" spc="20" dirty="0">
                <a:latin typeface="Verdana" panose="020B0604030504040204"/>
                <a:cs typeface="Verdana" panose="020B0604030504040204"/>
              </a:rPr>
              <a:t> </a:t>
            </a:r>
            <a:r>
              <a:rPr sz="1750" dirty="0">
                <a:latin typeface="Verdana" panose="020B0604030504040204"/>
                <a:cs typeface="Verdana" panose="020B0604030504040204"/>
              </a:rPr>
              <a:t>use</a:t>
            </a:r>
            <a:r>
              <a:rPr sz="1750" spc="15" dirty="0">
                <a:latin typeface="Verdana" panose="020B0604030504040204"/>
                <a:cs typeface="Verdana" panose="020B0604030504040204"/>
              </a:rPr>
              <a:t> </a:t>
            </a:r>
            <a:r>
              <a:rPr sz="1750" spc="-25" dirty="0">
                <a:latin typeface="Verdana" panose="020B0604030504040204"/>
                <a:cs typeface="Verdana" panose="020B0604030504040204"/>
              </a:rPr>
              <a:t>of</a:t>
            </a:r>
            <a:r>
              <a:rPr sz="1750" dirty="0">
                <a:latin typeface="Verdana" panose="020B0604030504040204"/>
                <a:cs typeface="Verdana" panose="020B0604030504040204"/>
              </a:rPr>
              <a:t>	</a:t>
            </a:r>
            <a:r>
              <a:rPr sz="1750" spc="-320" dirty="0">
                <a:latin typeface="Verdana" panose="020B0604030504040204"/>
                <a:cs typeface="Verdana" panose="020B0604030504040204"/>
              </a:rPr>
              <a:t>,</a:t>
            </a:r>
            <a:r>
              <a:rPr sz="1750" dirty="0">
                <a:latin typeface="Verdana" panose="020B0604030504040204"/>
                <a:cs typeface="Verdana" panose="020B0604030504040204"/>
              </a:rPr>
              <a:t>	</a:t>
            </a:r>
            <a:r>
              <a:rPr sz="1750" spc="-320" dirty="0">
                <a:latin typeface="Verdana" panose="020B0604030504040204"/>
                <a:cs typeface="Verdana" panose="020B0604030504040204"/>
              </a:rPr>
              <a:t>, </a:t>
            </a:r>
            <a:r>
              <a:rPr sz="1750" spc="-25" dirty="0">
                <a:latin typeface="Verdana" panose="020B0604030504040204"/>
                <a:cs typeface="Verdana" panose="020B0604030504040204"/>
              </a:rPr>
              <a:t>and</a:t>
            </a:r>
            <a:r>
              <a:rPr sz="1750" dirty="0">
                <a:latin typeface="Verdana" panose="020B0604030504040204"/>
                <a:cs typeface="Verdana" panose="020B0604030504040204"/>
              </a:rPr>
              <a:t>	</a:t>
            </a:r>
            <a:r>
              <a:rPr sz="1750" spc="-45" dirty="0">
                <a:latin typeface="Verdana" panose="020B0604030504040204"/>
                <a:cs typeface="Verdana" panose="020B0604030504040204"/>
              </a:rPr>
              <a:t>is</a:t>
            </a:r>
            <a:r>
              <a:rPr sz="1750" spc="-145" dirty="0">
                <a:latin typeface="Verdana" panose="020B0604030504040204"/>
                <a:cs typeface="Verdana" panose="020B0604030504040204"/>
              </a:rPr>
              <a:t> </a:t>
            </a:r>
            <a:r>
              <a:rPr sz="1750" spc="-10" dirty="0">
                <a:latin typeface="Verdana" panose="020B0604030504040204"/>
                <a:cs typeface="Verdana" panose="020B0604030504040204"/>
              </a:rPr>
              <a:t>essential</a:t>
            </a:r>
            <a:r>
              <a:rPr sz="1750" spc="-140" dirty="0">
                <a:latin typeface="Verdana" panose="020B0604030504040204"/>
                <a:cs typeface="Verdana" panose="020B0604030504040204"/>
              </a:rPr>
              <a:t> </a:t>
            </a:r>
            <a:r>
              <a:rPr sz="1750" spc="-25" dirty="0">
                <a:latin typeface="Verdana" panose="020B0604030504040204"/>
                <a:cs typeface="Verdana" panose="020B0604030504040204"/>
              </a:rPr>
              <a:t>for </a:t>
            </a:r>
            <a:r>
              <a:rPr sz="1750" dirty="0">
                <a:latin typeface="Verdana" panose="020B0604030504040204"/>
                <a:cs typeface="Verdana" panose="020B0604030504040204"/>
              </a:rPr>
              <a:t>sustainable</a:t>
            </a:r>
            <a:r>
              <a:rPr sz="1750" spc="-80" dirty="0">
                <a:latin typeface="Verdana" panose="020B0604030504040204"/>
                <a:cs typeface="Verdana" panose="020B0604030504040204"/>
              </a:rPr>
              <a:t> </a:t>
            </a:r>
            <a:r>
              <a:rPr sz="1750" dirty="0">
                <a:latin typeface="Verdana" panose="020B0604030504040204"/>
                <a:cs typeface="Verdana" panose="020B0604030504040204"/>
              </a:rPr>
              <a:t>crop</a:t>
            </a:r>
            <a:r>
              <a:rPr sz="1750" spc="-80" dirty="0">
                <a:latin typeface="Verdana" panose="020B0604030504040204"/>
                <a:cs typeface="Verdana" panose="020B0604030504040204"/>
              </a:rPr>
              <a:t> </a:t>
            </a:r>
            <a:r>
              <a:rPr sz="1750" dirty="0">
                <a:latin typeface="Verdana" panose="020B0604030504040204"/>
                <a:cs typeface="Verdana" panose="020B0604030504040204"/>
              </a:rPr>
              <a:t>production.</a:t>
            </a:r>
            <a:r>
              <a:rPr sz="1750" spc="-80" dirty="0">
                <a:latin typeface="Verdana" panose="020B0604030504040204"/>
                <a:cs typeface="Verdana" panose="020B0604030504040204"/>
              </a:rPr>
              <a:t> </a:t>
            </a:r>
            <a:r>
              <a:rPr sz="1750" spc="40" dirty="0">
                <a:latin typeface="Verdana" panose="020B0604030504040204"/>
                <a:cs typeface="Verdana" panose="020B0604030504040204"/>
              </a:rPr>
              <a:t>Machine </a:t>
            </a:r>
            <a:r>
              <a:rPr sz="1750" dirty="0">
                <a:latin typeface="Verdana" panose="020B0604030504040204"/>
                <a:cs typeface="Verdana" panose="020B0604030504040204"/>
              </a:rPr>
              <a:t>learning</a:t>
            </a:r>
            <a:r>
              <a:rPr sz="1750" spc="-75" dirty="0">
                <a:latin typeface="Verdana" panose="020B0604030504040204"/>
                <a:cs typeface="Verdana" panose="020B0604030504040204"/>
              </a:rPr>
              <a:t> </a:t>
            </a:r>
            <a:r>
              <a:rPr sz="1750" dirty="0">
                <a:latin typeface="Verdana" panose="020B0604030504040204"/>
                <a:cs typeface="Verdana" panose="020B0604030504040204"/>
              </a:rPr>
              <a:t>can</a:t>
            </a:r>
            <a:r>
              <a:rPr sz="1750" spc="-75" dirty="0">
                <a:latin typeface="Verdana" panose="020B0604030504040204"/>
                <a:cs typeface="Verdana" panose="020B0604030504040204"/>
              </a:rPr>
              <a:t> </a:t>
            </a:r>
            <a:r>
              <a:rPr sz="1750" spc="50" dirty="0">
                <a:latin typeface="Verdana" panose="020B0604030504040204"/>
                <a:cs typeface="Verdana" panose="020B0604030504040204"/>
              </a:rPr>
              <a:t>recommend</a:t>
            </a:r>
            <a:r>
              <a:rPr sz="1750" spc="-75" dirty="0">
                <a:latin typeface="Verdana" panose="020B0604030504040204"/>
                <a:cs typeface="Verdana" panose="020B0604030504040204"/>
              </a:rPr>
              <a:t> </a:t>
            </a:r>
            <a:r>
              <a:rPr sz="1750" spc="-10" dirty="0">
                <a:latin typeface="Verdana" panose="020B0604030504040204"/>
                <a:cs typeface="Verdana" panose="020B0604030504040204"/>
              </a:rPr>
              <a:t>precise </a:t>
            </a:r>
            <a:r>
              <a:rPr sz="1750" dirty="0">
                <a:latin typeface="Verdana" panose="020B0604030504040204"/>
                <a:cs typeface="Verdana" panose="020B0604030504040204"/>
              </a:rPr>
              <a:t>application</a:t>
            </a:r>
            <a:r>
              <a:rPr sz="1750" spc="-20" dirty="0">
                <a:latin typeface="Verdana" panose="020B0604030504040204"/>
                <a:cs typeface="Verdana" panose="020B0604030504040204"/>
              </a:rPr>
              <a:t> </a:t>
            </a:r>
            <a:r>
              <a:rPr sz="1750" spc="-55" dirty="0">
                <a:latin typeface="Verdana" panose="020B0604030504040204"/>
                <a:cs typeface="Verdana" panose="020B0604030504040204"/>
              </a:rPr>
              <a:t>rates</a:t>
            </a:r>
            <a:r>
              <a:rPr sz="1750" spc="-20" dirty="0">
                <a:latin typeface="Verdana" panose="020B0604030504040204"/>
                <a:cs typeface="Verdana" panose="020B0604030504040204"/>
              </a:rPr>
              <a:t> </a:t>
            </a:r>
            <a:r>
              <a:rPr sz="1750" dirty="0">
                <a:latin typeface="Verdana" panose="020B0604030504040204"/>
                <a:cs typeface="Verdana" panose="020B0604030504040204"/>
              </a:rPr>
              <a:t>based</a:t>
            </a:r>
            <a:r>
              <a:rPr sz="1750" spc="-20" dirty="0">
                <a:latin typeface="Verdana" panose="020B0604030504040204"/>
                <a:cs typeface="Verdana" panose="020B0604030504040204"/>
              </a:rPr>
              <a:t> </a:t>
            </a:r>
            <a:r>
              <a:rPr sz="1750" dirty="0">
                <a:latin typeface="Verdana" panose="020B0604030504040204"/>
                <a:cs typeface="Verdana" panose="020B0604030504040204"/>
              </a:rPr>
              <a:t>on</a:t>
            </a:r>
            <a:r>
              <a:rPr sz="1750" spc="-20" dirty="0">
                <a:latin typeface="Verdana" panose="020B0604030504040204"/>
                <a:cs typeface="Verdana" panose="020B0604030504040204"/>
              </a:rPr>
              <a:t> </a:t>
            </a:r>
            <a:r>
              <a:rPr sz="1750" spc="-55" dirty="0">
                <a:latin typeface="Verdana" panose="020B0604030504040204"/>
                <a:cs typeface="Verdana" panose="020B0604030504040204"/>
              </a:rPr>
              <a:t>real-</a:t>
            </a:r>
            <a:r>
              <a:rPr sz="1750" spc="-20" dirty="0">
                <a:latin typeface="Verdana" panose="020B0604030504040204"/>
                <a:cs typeface="Verdana" panose="020B0604030504040204"/>
              </a:rPr>
              <a:t>time </a:t>
            </a:r>
            <a:r>
              <a:rPr sz="1750" spc="-50" dirty="0">
                <a:latin typeface="Verdana" panose="020B0604030504040204"/>
                <a:cs typeface="Verdana" panose="020B0604030504040204"/>
              </a:rPr>
              <a:t>data,</a:t>
            </a:r>
            <a:r>
              <a:rPr sz="1750" spc="-40" dirty="0">
                <a:latin typeface="Verdana" panose="020B0604030504040204"/>
                <a:cs typeface="Verdana" panose="020B0604030504040204"/>
              </a:rPr>
              <a:t> </a:t>
            </a:r>
            <a:r>
              <a:rPr sz="1750" dirty="0">
                <a:latin typeface="Verdana" panose="020B0604030504040204"/>
                <a:cs typeface="Verdana" panose="020B0604030504040204"/>
              </a:rPr>
              <a:t>reducing</a:t>
            </a:r>
            <a:r>
              <a:rPr sz="1750" spc="-35" dirty="0">
                <a:latin typeface="Verdana" panose="020B0604030504040204"/>
                <a:cs typeface="Verdana" panose="020B0604030504040204"/>
              </a:rPr>
              <a:t> </a:t>
            </a:r>
            <a:r>
              <a:rPr sz="1750" spc="-10" dirty="0">
                <a:latin typeface="Verdana" panose="020B0604030504040204"/>
                <a:cs typeface="Verdana" panose="020B0604030504040204"/>
              </a:rPr>
              <a:t>waste</a:t>
            </a:r>
            <a:r>
              <a:rPr sz="1750" spc="-35" dirty="0">
                <a:latin typeface="Verdana" panose="020B0604030504040204"/>
                <a:cs typeface="Verdana" panose="020B0604030504040204"/>
              </a:rPr>
              <a:t> </a:t>
            </a:r>
            <a:r>
              <a:rPr sz="1750" spc="-25" dirty="0">
                <a:latin typeface="Verdana" panose="020B0604030504040204"/>
                <a:cs typeface="Verdana" panose="020B0604030504040204"/>
              </a:rPr>
              <a:t>and </a:t>
            </a:r>
            <a:r>
              <a:rPr sz="1750" dirty="0">
                <a:latin typeface="Verdana" panose="020B0604030504040204"/>
                <a:cs typeface="Verdana" panose="020B0604030504040204"/>
              </a:rPr>
              <a:t>environmental</a:t>
            </a:r>
            <a:r>
              <a:rPr sz="1750" spc="15" dirty="0">
                <a:latin typeface="Verdana" panose="020B0604030504040204"/>
                <a:cs typeface="Verdana" panose="020B0604030504040204"/>
              </a:rPr>
              <a:t> </a:t>
            </a:r>
            <a:r>
              <a:rPr sz="1750" spc="-10" dirty="0">
                <a:latin typeface="Verdana" panose="020B0604030504040204"/>
                <a:cs typeface="Verdana" panose="020B0604030504040204"/>
              </a:rPr>
              <a:t>impact.</a:t>
            </a:r>
            <a:endParaRPr sz="1750">
              <a:latin typeface="Verdana" panose="020B0604030504040204"/>
              <a:cs typeface="Verdana" panose="020B0604030504040204"/>
            </a:endParaRPr>
          </a:p>
        </p:txBody>
      </p:sp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765076" y="3625625"/>
            <a:ext cx="5076110" cy="3630909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13950950" y="7664450"/>
            <a:ext cx="4046220" cy="17824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  <a:tabLst>
                <a:tab pos="988060" algn="l"/>
                <a:tab pos="2340610" algn="l"/>
              </a:tabLst>
            </a:pPr>
            <a:r>
              <a:rPr sz="2300" b="1" spc="90" dirty="0">
                <a:latin typeface="Times New Roman" panose="02020603050405020304" charset="0"/>
                <a:cs typeface="Times New Roman" panose="02020603050405020304" charset="0"/>
              </a:rPr>
              <a:t>Plotting</a:t>
            </a:r>
            <a:r>
              <a:rPr sz="2300" b="1" spc="545" dirty="0">
                <a:latin typeface="Times New Roman" panose="02020603050405020304" charset="0"/>
                <a:cs typeface="Times New Roman" panose="02020603050405020304" charset="0"/>
              </a:rPr>
              <a:t>   </a:t>
            </a:r>
            <a:r>
              <a:rPr sz="2300" b="1" dirty="0">
                <a:latin typeface="Times New Roman" panose="02020603050405020304" charset="0"/>
                <a:cs typeface="Times New Roman" panose="02020603050405020304" charset="0"/>
              </a:rPr>
              <a:t>the</a:t>
            </a:r>
            <a:r>
              <a:rPr sz="2300" b="1" spc="545" dirty="0">
                <a:latin typeface="Times New Roman" panose="02020603050405020304" charset="0"/>
                <a:cs typeface="Times New Roman" panose="02020603050405020304" charset="0"/>
              </a:rPr>
              <a:t>   </a:t>
            </a:r>
            <a:r>
              <a:rPr sz="2300" b="1" spc="50" dirty="0">
                <a:latin typeface="Times New Roman" panose="02020603050405020304" charset="0"/>
                <a:cs typeface="Times New Roman" panose="02020603050405020304" charset="0"/>
              </a:rPr>
              <a:t>true </a:t>
            </a:r>
            <a:r>
              <a:rPr sz="2300" b="1" spc="70" dirty="0">
                <a:latin typeface="Times New Roman" panose="02020603050405020304" charset="0"/>
                <a:cs typeface="Times New Roman" panose="02020603050405020304" charset="0"/>
              </a:rPr>
              <a:t>values,</a:t>
            </a:r>
            <a:r>
              <a:rPr sz="2300" b="1" spc="95" dirty="0">
                <a:latin typeface="Times New Roman" panose="02020603050405020304" charset="0"/>
                <a:cs typeface="Times New Roman" panose="02020603050405020304" charset="0"/>
              </a:rPr>
              <a:t>  </a:t>
            </a:r>
            <a:r>
              <a:rPr sz="2300" b="1" spc="125" dirty="0">
                <a:latin typeface="Times New Roman" panose="02020603050405020304" charset="0"/>
                <a:cs typeface="Times New Roman" panose="02020603050405020304" charset="0"/>
              </a:rPr>
              <a:t>which</a:t>
            </a:r>
            <a:r>
              <a:rPr sz="2300" b="1" spc="130" dirty="0">
                <a:latin typeface="Times New Roman" panose="02020603050405020304" charset="0"/>
                <a:cs typeface="Times New Roman" panose="02020603050405020304" charset="0"/>
              </a:rPr>
              <a:t>  </a:t>
            </a:r>
            <a:r>
              <a:rPr sz="2300" b="1" spc="75" dirty="0">
                <a:latin typeface="Times New Roman" panose="02020603050405020304" charset="0"/>
                <a:cs typeface="Times New Roman" panose="02020603050405020304" charset="0"/>
              </a:rPr>
              <a:t>are</a:t>
            </a:r>
            <a:r>
              <a:rPr sz="2300" b="1" spc="130" dirty="0">
                <a:latin typeface="Times New Roman" panose="02020603050405020304" charset="0"/>
                <a:cs typeface="Times New Roman" panose="02020603050405020304" charset="0"/>
              </a:rPr>
              <a:t>  </a:t>
            </a:r>
            <a:r>
              <a:rPr sz="2300" b="1" spc="45" dirty="0">
                <a:latin typeface="Times New Roman" panose="02020603050405020304" charset="0"/>
                <a:cs typeface="Times New Roman" panose="02020603050405020304" charset="0"/>
              </a:rPr>
              <a:t>it </a:t>
            </a:r>
            <a:r>
              <a:rPr sz="2300" b="1" spc="140" dirty="0">
                <a:latin typeface="Times New Roman" panose="02020603050405020304" charset="0"/>
                <a:cs typeface="Times New Roman" panose="02020603050405020304" charset="0"/>
              </a:rPr>
              <a:t>is</a:t>
            </a:r>
            <a:r>
              <a:rPr sz="2300" b="1" spc="185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300" b="1" spc="80" dirty="0">
                <a:latin typeface="Times New Roman" panose="02020603050405020304" charset="0"/>
                <a:cs typeface="Times New Roman" panose="02020603050405020304" charset="0"/>
              </a:rPr>
              <a:t>represented</a:t>
            </a:r>
            <a:r>
              <a:rPr sz="2300" b="1" spc="185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300" b="1" spc="70" dirty="0">
                <a:latin typeface="Times New Roman" panose="02020603050405020304" charset="0"/>
                <a:cs typeface="Times New Roman" panose="02020603050405020304" charset="0"/>
              </a:rPr>
              <a:t>by</a:t>
            </a:r>
            <a:r>
              <a:rPr sz="2300" b="1" spc="9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300" b="1" spc="-25" dirty="0">
                <a:latin typeface="Times New Roman" panose="02020603050405020304" charset="0"/>
                <a:cs typeface="Times New Roman" panose="02020603050405020304" charset="0"/>
              </a:rPr>
              <a:t>the </a:t>
            </a:r>
            <a:r>
              <a:rPr sz="2300" b="1" spc="110" dirty="0">
                <a:latin typeface="Times New Roman" panose="02020603050405020304" charset="0"/>
                <a:cs typeface="Times New Roman" panose="02020603050405020304" charset="0"/>
              </a:rPr>
              <a:t>true_predictions</a:t>
            </a:r>
            <a:r>
              <a:rPr sz="2300" b="1" spc="125" dirty="0">
                <a:latin typeface="Times New Roman" panose="02020603050405020304" charset="0"/>
                <a:cs typeface="Times New Roman" panose="02020603050405020304" charset="0"/>
              </a:rPr>
              <a:t>  </a:t>
            </a:r>
            <a:r>
              <a:rPr sz="2300" b="1" spc="70" dirty="0">
                <a:latin typeface="Times New Roman" panose="02020603050405020304" charset="0"/>
                <a:cs typeface="Times New Roman" panose="02020603050405020304" charset="0"/>
              </a:rPr>
              <a:t>on </a:t>
            </a:r>
            <a:r>
              <a:rPr sz="2300" b="1" spc="95" dirty="0">
                <a:latin typeface="Times New Roman" panose="02020603050405020304" charset="0"/>
                <a:cs typeface="Times New Roman" panose="02020603050405020304" charset="0"/>
              </a:rPr>
              <a:t>x</a:t>
            </a:r>
            <a:r>
              <a:rPr lang="en-US" altLang="" sz="2300" b="1" spc="95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300" b="1" spc="95" dirty="0">
                <a:latin typeface="Times New Roman" panose="02020603050405020304" charset="0"/>
                <a:cs typeface="Times New Roman" panose="02020603050405020304" charset="0"/>
              </a:rPr>
              <a:t>axis</a:t>
            </a:r>
            <a:r>
              <a:rPr lang="en-US" altLang="" sz="2300" b="1" spc="95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300" b="1" spc="75" dirty="0">
                <a:latin typeface="Times New Roman" panose="02020603050405020304" charset="0"/>
                <a:cs typeface="Times New Roman" panose="02020603050405020304" charset="0"/>
              </a:rPr>
              <a:t>and </a:t>
            </a:r>
            <a:r>
              <a:rPr sz="2300" b="1" spc="90" dirty="0">
                <a:latin typeface="Times New Roman" panose="02020603050405020304" charset="0"/>
                <a:cs typeface="Times New Roman" panose="02020603050405020304" charset="0"/>
              </a:rPr>
              <a:t>true_values</a:t>
            </a:r>
            <a:r>
              <a:rPr sz="2300" b="1" spc="465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300" b="1" spc="95" dirty="0">
                <a:latin typeface="Times New Roman" panose="02020603050405020304" charset="0"/>
                <a:cs typeface="Times New Roman" panose="02020603050405020304" charset="0"/>
              </a:rPr>
              <a:t>on</a:t>
            </a:r>
            <a:r>
              <a:rPr sz="2300" b="1" spc="434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300" b="1" dirty="0">
                <a:latin typeface="Times New Roman" panose="02020603050405020304" charset="0"/>
                <a:cs typeface="Times New Roman" panose="02020603050405020304" charset="0"/>
              </a:rPr>
              <a:t>the</a:t>
            </a:r>
            <a:r>
              <a:rPr sz="2300" b="1" spc="4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300" b="1" spc="35" dirty="0">
                <a:latin typeface="Times New Roman" panose="02020603050405020304" charset="0"/>
                <a:cs typeface="Times New Roman" panose="02020603050405020304" charset="0"/>
              </a:rPr>
              <a:t>y </a:t>
            </a:r>
            <a:r>
              <a:rPr sz="2300" b="1" spc="95" dirty="0">
                <a:latin typeface="Times New Roman" panose="02020603050405020304" charset="0"/>
                <a:cs typeface="Times New Roman" panose="02020603050405020304" charset="0"/>
              </a:rPr>
              <a:t>axis</a:t>
            </a:r>
            <a:endParaRPr sz="230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4664</Words>
  <Application>WPS Presentation</Application>
  <PresentationFormat>On-screen Show (4:3)</PresentationFormat>
  <Paragraphs>126</Paragraphs>
  <Slides>15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8" baseType="lpstr">
      <vt:lpstr>Arial</vt:lpstr>
      <vt:lpstr>SimSun</vt:lpstr>
      <vt:lpstr>Wingdings</vt:lpstr>
      <vt:lpstr>Cambria</vt:lpstr>
      <vt:lpstr>Verdana</vt:lpstr>
      <vt:lpstr>Arial Black</vt:lpstr>
      <vt:lpstr>Calibri</vt:lpstr>
      <vt:lpstr>Trebuchet MS</vt:lpstr>
      <vt:lpstr>Times New Roman</vt:lpstr>
      <vt:lpstr>Microsoft YaHei</vt:lpstr>
      <vt:lpstr>Arial Unicode MS</vt:lpstr>
      <vt:lpstr>Times New Roman</vt:lpstr>
      <vt:lpstr>Office Theme</vt:lpstr>
      <vt:lpstr>PowerPoint 演示文稿</vt:lpstr>
      <vt:lpstr>Info of the dataset</vt:lpstr>
      <vt:lpstr>Introduction</vt:lpstr>
      <vt:lpstr>Production</vt:lpstr>
      <vt:lpstr>Role of Machine Learning</vt:lpstr>
      <vt:lpstr>Data Collection</vt:lpstr>
      <vt:lpstr>Crop Yield Prediction</vt:lpstr>
      <vt:lpstr>Disease Detection</vt:lpstr>
      <vt:lpstr>Resource Optimization</vt:lpstr>
      <vt:lpstr>Dashboard of the project</vt:lpstr>
      <vt:lpstr>Some point related to the dashboard</vt:lpstr>
      <vt:lpstr>Future Prospects</vt:lpstr>
      <vt:lpstr>Policy Implications</vt:lpstr>
      <vt:lpstr>Conclusion</vt:lpstr>
      <vt:lpstr>Thanks!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Suyash Pandey</cp:lastModifiedBy>
  <cp:revision>1</cp:revision>
  <dcterms:created xsi:type="dcterms:W3CDTF">2024-07-07T14:50:25Z</dcterms:created>
  <dcterms:modified xsi:type="dcterms:W3CDTF">2024-07-07T14:50:25Z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2024-07-07T05:30:00Z</vt:filetime>
  </property>
  <property fmtid="{D5CDD505-2E9C-101B-9397-08002B2CF9AE}" pid="3" name="Creator">
    <vt:lpwstr>Chromium</vt:lpwstr>
  </property>
  <property fmtid="{D5CDD505-2E9C-101B-9397-08002B2CF9AE}" pid="4" name="LastSaved">
    <vt:filetime>2024-07-07T05:30:00Z</vt:filetime>
  </property>
  <property fmtid="{D5CDD505-2E9C-101B-9397-08002B2CF9AE}" pid="5" name="Producer">
    <vt:lpwstr>GPL Ghostscript 10.02.0</vt:lpwstr>
  </property>
  <property fmtid="{D5CDD505-2E9C-101B-9397-08002B2CF9AE}" pid="6" name="ICV">
    <vt:lpwstr>0ACE27D828C54896B542C0E6AF748442_12</vt:lpwstr>
  </property>
  <property fmtid="{D5CDD505-2E9C-101B-9397-08002B2CF9AE}" pid="7" name="KSOProductBuildVer">
    <vt:lpwstr>1033-12.2.0.17119</vt:lpwstr>
  </property>
</Properties>
</file>